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2"/>
    <p:sldId id="258" r:id="rId3"/>
    <p:sldId id="259" r:id="rId4"/>
    <p:sldId id="260" r:id="rId5"/>
    <p:sldId id="261" r:id="rId6"/>
    <p:sldId id="262" r:id="rId7"/>
    <p:sldId id="263" r:id="rId8"/>
    <p:sldId id="264" r:id="rId9"/>
    <p:sldId id="265" r:id="rId10"/>
    <p:sldId id="266" r:id="rId11"/>
    <p:sldId id="314" r:id="rId12"/>
    <p:sldId id="267" r:id="rId13"/>
    <p:sldId id="268" r:id="rId14"/>
    <p:sldId id="269" r:id="rId15"/>
    <p:sldId id="270" r:id="rId16"/>
    <p:sldId id="271" r:id="rId17"/>
    <p:sldId id="272" r:id="rId18"/>
    <p:sldId id="273" r:id="rId19"/>
    <p:sldId id="274" r:id="rId20"/>
    <p:sldId id="275" r:id="rId21"/>
    <p:sldId id="315" r:id="rId22"/>
    <p:sldId id="276" r:id="rId23"/>
    <p:sldId id="277" r:id="rId24"/>
    <p:sldId id="278" r:id="rId25"/>
    <p:sldId id="279" r:id="rId26"/>
    <p:sldId id="316" r:id="rId27"/>
    <p:sldId id="280" r:id="rId28"/>
    <p:sldId id="281" r:id="rId29"/>
    <p:sldId id="282" r:id="rId30"/>
    <p:sldId id="283" r:id="rId31"/>
    <p:sldId id="284" r:id="rId32"/>
    <p:sldId id="285" r:id="rId33"/>
    <p:sldId id="286" r:id="rId34"/>
    <p:sldId id="287" r:id="rId35"/>
    <p:sldId id="31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18" r:id="rId58"/>
    <p:sldId id="319" r:id="rId59"/>
    <p:sldId id="309" r:id="rId60"/>
    <p:sldId id="320" r:id="rId6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63259742"/>
      </p:ext>
    </p:extLst>
  </p:cSld>
  <p:clrMap bg1="lt1" tx1="dk1" bg2="lt2" tx2="dk2" accent1="accent1" accent2="accent2" accent3="accent3" accent4="accent4" accent5="accent5" accent6="accent6" hlink="hlink" folHlink="folHlink"/>
  <p:notesStyle>
    <a:lvl1pPr defTabSz="457200" latinLnBrk="0">
      <a:defRPr sz="2200">
        <a:latin typeface="+mj-lt"/>
        <a:ea typeface="+mj-ea"/>
        <a:cs typeface="+mj-cs"/>
        <a:sym typeface="Lucida Grande"/>
      </a:defRPr>
    </a:lvl1pPr>
    <a:lvl2pPr indent="228600" defTabSz="457200" latinLnBrk="0">
      <a:defRPr sz="2200">
        <a:latin typeface="+mj-lt"/>
        <a:ea typeface="+mj-ea"/>
        <a:cs typeface="+mj-cs"/>
        <a:sym typeface="Lucida Grande"/>
      </a:defRPr>
    </a:lvl2pPr>
    <a:lvl3pPr indent="457200" defTabSz="457200" latinLnBrk="0">
      <a:defRPr sz="2200">
        <a:latin typeface="+mj-lt"/>
        <a:ea typeface="+mj-ea"/>
        <a:cs typeface="+mj-cs"/>
        <a:sym typeface="Lucida Grande"/>
      </a:defRPr>
    </a:lvl3pPr>
    <a:lvl4pPr indent="685800" defTabSz="457200" latinLnBrk="0">
      <a:defRPr sz="2200">
        <a:latin typeface="+mj-lt"/>
        <a:ea typeface="+mj-ea"/>
        <a:cs typeface="+mj-cs"/>
        <a:sym typeface="Lucida Grande"/>
      </a:defRPr>
    </a:lvl4pPr>
    <a:lvl5pPr indent="914400" defTabSz="457200" latinLnBrk="0">
      <a:defRPr sz="2200">
        <a:latin typeface="+mj-lt"/>
        <a:ea typeface="+mj-ea"/>
        <a:cs typeface="+mj-cs"/>
        <a:sym typeface="Lucida Grande"/>
      </a:defRPr>
    </a:lvl5pPr>
    <a:lvl6pPr indent="1143000" defTabSz="457200" latinLnBrk="0">
      <a:defRPr sz="2200">
        <a:latin typeface="+mj-lt"/>
        <a:ea typeface="+mj-ea"/>
        <a:cs typeface="+mj-cs"/>
        <a:sym typeface="Lucida Grande"/>
      </a:defRPr>
    </a:lvl6pPr>
    <a:lvl7pPr indent="1371600" defTabSz="457200" latinLnBrk="0">
      <a:defRPr sz="2200">
        <a:latin typeface="+mj-lt"/>
        <a:ea typeface="+mj-ea"/>
        <a:cs typeface="+mj-cs"/>
        <a:sym typeface="Lucida Grande"/>
      </a:defRPr>
    </a:lvl7pPr>
    <a:lvl8pPr indent="1600200" defTabSz="457200" latinLnBrk="0">
      <a:defRPr sz="2200">
        <a:latin typeface="+mj-lt"/>
        <a:ea typeface="+mj-ea"/>
        <a:cs typeface="+mj-cs"/>
        <a:sym typeface="Lucida Grande"/>
      </a:defRPr>
    </a:lvl8pPr>
    <a:lvl9pPr indent="1828800" defTabSz="457200" latinLnBrk="0">
      <a:defRPr sz="2200">
        <a:latin typeface="+mj-lt"/>
        <a:ea typeface="+mj-ea"/>
        <a:cs typeface="+mj-cs"/>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Номер слайда"/>
          <p:cNvSpPr txBox="1">
            <a:spLocks noGrp="1"/>
          </p:cNvSpPr>
          <p:nvPr>
            <p:ph type="sldNum" sz="quarter" idx="2"/>
          </p:nvPr>
        </p:nvSpPr>
        <p:spPr>
          <a:xfrm>
            <a:off x="8305800" y="6324600"/>
            <a:ext cx="386662" cy="375227"/>
          </a:xfrm>
          <a:prstGeom prst="rect">
            <a:avLst/>
          </a:prstGeom>
        </p:spPr>
        <p:txBody>
          <a:bodyPr lIns="45718" tIns="45718" rIns="45718" bIns="45718" anchor="t"/>
          <a:lstStyle>
            <a:lvl1pPr algn="l" defTabSz="914400">
              <a:defRPr sz="20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幻灯片">
    <p:bg>
      <p:bgPr>
        <a:solidFill>
          <a:srgbClr val="F1F1F1"/>
        </a:solidFill>
        <a:effectLst/>
      </p:bgPr>
    </p:bg>
    <p:spTree>
      <p:nvGrpSpPr>
        <p:cNvPr id="1" name=""/>
        <p:cNvGrpSpPr/>
        <p:nvPr/>
      </p:nvGrpSpPr>
      <p:grpSpPr>
        <a:xfrm>
          <a:off x="0" y="0"/>
          <a:ext cx="0" cy="0"/>
          <a:chOff x="0" y="0"/>
          <a:chExt cx="0" cy="0"/>
        </a:xfrm>
      </p:grpSpPr>
      <p:sp>
        <p:nvSpPr>
          <p:cNvPr id="18" name="Номер слайда"/>
          <p:cNvSpPr txBox="1">
            <a:spLocks noGrp="1"/>
          </p:cNvSpPr>
          <p:nvPr>
            <p:ph type="sldNum" sz="quarter" idx="2"/>
          </p:nvPr>
        </p:nvSpPr>
        <p:spPr>
          <a:xfrm>
            <a:off x="6312016" y="5503577"/>
            <a:ext cx="241191" cy="246449"/>
          </a:xfrm>
          <a:prstGeom prst="rect">
            <a:avLst/>
          </a:prstGeom>
        </p:spPr>
        <p:txBody>
          <a:bodyPr lIns="34324" tIns="34324" rIns="34324" bIns="34324"/>
          <a:lstStyle>
            <a:lvl1pPr defTabSz="914400">
              <a:defRPr>
                <a:solidFill>
                  <a:srgbClr val="757575"/>
                </a:solidFill>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5" name="Текст заголовка"/>
          <p:cNvSpPr txBox="1">
            <a:spLocks noGrp="1"/>
          </p:cNvSpPr>
          <p:nvPr>
            <p:ph type="title"/>
          </p:nvPr>
        </p:nvSpPr>
        <p:spPr>
          <a:prstGeom prst="rect">
            <a:avLst/>
          </a:prstGeom>
        </p:spPr>
        <p:txBody>
          <a:bodyPr/>
          <a:lstStyle/>
          <a:p>
            <a:r>
              <a:t>Текст заголовка</a:t>
            </a:r>
          </a:p>
        </p:txBody>
      </p:sp>
      <p:sp>
        <p:nvSpPr>
          <p:cNvPr id="26"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311698" y="1302273"/>
            <a:ext cx="8520604" cy="572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Текст заголовка</a:t>
            </a:r>
          </a:p>
        </p:txBody>
      </p:sp>
      <p:sp>
        <p:nvSpPr>
          <p:cNvPr id="3" name="Уровень текста 1…"/>
          <p:cNvSpPr txBox="1">
            <a:spLocks noGrp="1"/>
          </p:cNvSpPr>
          <p:nvPr>
            <p:ph type="body" idx="1"/>
          </p:nvPr>
        </p:nvSpPr>
        <p:spPr>
          <a:xfrm>
            <a:off x="311698" y="2009723"/>
            <a:ext cx="8520604" cy="34164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8656106" y="5539438"/>
            <a:ext cx="365058" cy="355657"/>
          </a:xfrm>
          <a:prstGeom prst="rect">
            <a:avLst/>
          </a:prstGeom>
          <a:ln w="12700">
            <a:miter lim="400000"/>
          </a:ln>
        </p:spPr>
        <p:txBody>
          <a:bodyPr wrap="none" lIns="91421" tIns="91421" rIns="91421" bIns="91421" anchor="ctr">
            <a:spAutoFit/>
          </a:bodyPr>
          <a:lstStyle>
            <a:lvl1pPr algn="r" defTabSz="1219200">
              <a:defRPr sz="1200">
                <a:solidFill>
                  <a:srgbClr val="474747"/>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1pPr>
      <a:lvl2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2pPr>
      <a:lvl3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3pPr>
      <a:lvl4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4pPr>
      <a:lvl5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5pPr>
      <a:lvl6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6pPr>
      <a:lvl7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7pPr>
      <a:lvl8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8pPr>
      <a:lvl9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9pPr>
    </p:titleStyle>
    <p:bodyStyle>
      <a:lvl1pPr marL="571500" marR="0" indent="-45720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1pPr>
      <a:lvl2pPr marL="1141184" marR="0" indent="-544283"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2pPr>
      <a:lvl3pPr marL="1598384" marR="0" indent="-544284"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3pPr>
      <a:lvl4pPr marL="2055584" marR="0" indent="-544284"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4pPr>
      <a:lvl5pPr marL="2512784" marR="0" indent="-544284"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5pPr>
      <a:lvl6pPr marL="0" marR="0" indent="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6pPr>
      <a:lvl7pPr marL="0" marR="0" indent="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7pPr>
      <a:lvl8pPr marL="0" marR="0" indent="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8pPr>
      <a:lvl9pPr marL="0" marR="0" indent="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9pPr>
    </p:bodyStyle>
    <p:otherStyle>
      <a:lvl1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p:cNvGrpSpPr/>
          <p:nvPr/>
        </p:nvGrpSpPr>
        <p:grpSpPr>
          <a:xfrm>
            <a:off x="117142" y="10931"/>
            <a:ext cx="2343613" cy="6836138"/>
            <a:chOff x="0" y="0"/>
            <a:chExt cx="2343612" cy="6836137"/>
          </a:xfrm>
        </p:grpSpPr>
        <p:sp>
          <p:nvSpPr>
            <p:cNvPr id="36" name="Rectangle"/>
            <p:cNvSpPr/>
            <p:nvPr/>
          </p:nvSpPr>
          <p:spPr>
            <a:xfrm>
              <a:off x="0" y="-1"/>
              <a:ext cx="2343608" cy="6836138"/>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Georgia"/>
                  <a:ea typeface="Georgia"/>
                  <a:cs typeface="Georgia"/>
                  <a:sym typeface="Georgia"/>
                </a:defRPr>
              </a:pPr>
              <a:endParaRPr/>
            </a:p>
          </p:txBody>
        </p:sp>
        <p:sp>
          <p:nvSpPr>
            <p:cNvPr id="37" name="Al-Farabi Kazakh National University…"/>
            <p:cNvSpPr txBox="1"/>
            <p:nvPr/>
          </p:nvSpPr>
          <p:spPr>
            <a:xfrm>
              <a:off x="0" y="2716996"/>
              <a:ext cx="2343613" cy="1402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324" tIns="34324" rIns="34324" bIns="34324" numCol="1" anchor="ctr">
              <a:spAutoFit/>
            </a:bodyPr>
            <a:lstStyle/>
            <a:p>
              <a:pPr algn="ctr">
                <a:defRPr sz="1800" b="1">
                  <a:solidFill>
                    <a:srgbClr val="FFFFFF"/>
                  </a:solidFill>
                  <a:latin typeface="Georgia"/>
                  <a:ea typeface="Georgia"/>
                  <a:cs typeface="Georgia"/>
                  <a:sym typeface="Georgia"/>
                </a:defRPr>
              </a:pPr>
              <a:r>
                <a:t>Al-Farabi Kazakh National University</a:t>
              </a:r>
            </a:p>
            <a:p>
              <a:pPr algn="ctr">
                <a:defRPr sz="1800" b="1">
                  <a:solidFill>
                    <a:srgbClr val="FFFFFF"/>
                  </a:solidFill>
                  <a:latin typeface="Georgia"/>
                  <a:ea typeface="Georgia"/>
                  <a:cs typeface="Georgia"/>
                  <a:sym typeface="Georgia"/>
                </a:defRPr>
              </a:pPr>
              <a:r>
                <a:t>Higher School of Medicine</a:t>
              </a:r>
            </a:p>
          </p:txBody>
        </p:sp>
      </p:grpSp>
      <p:sp>
        <p:nvSpPr>
          <p:cNvPr id="39" name="Line"/>
          <p:cNvSpPr/>
          <p:nvPr/>
        </p:nvSpPr>
        <p:spPr>
          <a:xfrm>
            <a:off x="-5" y="2456433"/>
            <a:ext cx="9153547" cy="1"/>
          </a:xfrm>
          <a:prstGeom prst="line">
            <a:avLst/>
          </a:prstGeom>
          <a:ln w="3175">
            <a:solidFill>
              <a:srgbClr val="A8A8A8">
                <a:alpha val="50000"/>
              </a:srgbClr>
            </a:solidFill>
          </a:ln>
        </p:spPr>
        <p:txBody>
          <a:bodyPr lIns="45718" tIns="45718" rIns="45718" bIns="45718"/>
          <a:lstStyle/>
          <a:p>
            <a:endParaRPr/>
          </a:p>
        </p:txBody>
      </p:sp>
      <p:sp>
        <p:nvSpPr>
          <p:cNvPr id="40" name="The Digestive System"/>
          <p:cNvSpPr txBox="1"/>
          <p:nvPr/>
        </p:nvSpPr>
        <p:spPr>
          <a:xfrm>
            <a:off x="3714567" y="646690"/>
            <a:ext cx="4074722" cy="1442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4400" b="1"/>
            </a:lvl1pPr>
          </a:lstStyle>
          <a:p>
            <a:r>
              <a:rPr dirty="0"/>
              <a:t>Nutrition &amp; Metabolism</a:t>
            </a:r>
            <a:endParaRPr sz="1200" b="0" dirty="0"/>
          </a:p>
        </p:txBody>
      </p:sp>
      <p:pic>
        <p:nvPicPr>
          <p:cNvPr id="41" name="image1.png" descr="image1.png"/>
          <p:cNvPicPr>
            <a:picLocks noChangeAspect="1"/>
          </p:cNvPicPr>
          <p:nvPr/>
        </p:nvPicPr>
        <p:blipFill>
          <a:blip r:embed="rId2">
            <a:extLst/>
          </a:blip>
          <a:stretch>
            <a:fillRect/>
          </a:stretch>
        </p:blipFill>
        <p:spPr>
          <a:xfrm>
            <a:off x="383102" y="1215423"/>
            <a:ext cx="1227555" cy="1069889"/>
          </a:xfrm>
          <a:prstGeom prst="rect">
            <a:avLst/>
          </a:prstGeom>
          <a:ln w="12700">
            <a:miter lim="400000"/>
          </a:ln>
        </p:spPr>
      </p:pic>
      <p:pic>
        <p:nvPicPr>
          <p:cNvPr id="42" name="Screen Shot 2019-08-30 at 10.12.32.png" descr="Screen Shot 2019-08-30 at 10.12.32.png"/>
          <p:cNvPicPr>
            <a:picLocks noChangeAspect="1"/>
          </p:cNvPicPr>
          <p:nvPr/>
        </p:nvPicPr>
        <p:blipFill>
          <a:blip r:embed="rId3">
            <a:extLst/>
          </a:blip>
          <a:stretch>
            <a:fillRect/>
          </a:stretch>
        </p:blipFill>
        <p:spPr>
          <a:xfrm>
            <a:off x="4324994" y="2460115"/>
            <a:ext cx="3185491" cy="442745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40"/>
                                        </p:tgtEl>
                                        <p:attrNameLst>
                                          <p:attrName>style.visibility</p:attrName>
                                        </p:attrNameLst>
                                      </p:cBhvr>
                                      <p:to>
                                        <p:strVal val="visible"/>
                                      </p:to>
                                    </p:set>
                                    <p:animEffect transition="in" filter="dissolve">
                                      <p:cBhvr>
                                        <p:cTn id="11"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animBg="1" advAuto="0"/>
      <p:bldP spid="40"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cNvSpPr txBox="1">
            <a:spLocks noGrp="1"/>
          </p:cNvSpPr>
          <p:nvPr>
            <p:ph type="sldNum" sz="quarter" idx="4294967295"/>
          </p:nvPr>
        </p:nvSpPr>
        <p:spPr>
          <a:xfrm>
            <a:off x="8851902" y="6324600"/>
            <a:ext cx="29209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10</a:t>
            </a:fld>
            <a:endParaRPr/>
          </a:p>
        </p:txBody>
      </p:sp>
      <p:pic>
        <p:nvPicPr>
          <p:cNvPr id="92" name="page623image152708096.png" descr="page623image152708096.png"/>
          <p:cNvPicPr>
            <a:picLocks noChangeAspect="1"/>
          </p:cNvPicPr>
          <p:nvPr/>
        </p:nvPicPr>
        <p:blipFill>
          <a:blip r:embed="rId2">
            <a:extLst/>
          </a:blip>
          <a:stretch>
            <a:fillRect/>
          </a:stretch>
        </p:blipFill>
        <p:spPr>
          <a:xfrm>
            <a:off x="163384" y="3333750"/>
            <a:ext cx="12701" cy="203200"/>
          </a:xfrm>
          <a:prstGeom prst="rect">
            <a:avLst/>
          </a:prstGeom>
          <a:ln w="12700">
            <a:miter lim="400000"/>
          </a:ln>
        </p:spPr>
      </p:pic>
      <p:pic>
        <p:nvPicPr>
          <p:cNvPr id="93" name="page623image152701760.png" descr="page623image152701760.png"/>
          <p:cNvPicPr>
            <a:picLocks noChangeAspect="1"/>
          </p:cNvPicPr>
          <p:nvPr/>
        </p:nvPicPr>
        <p:blipFill>
          <a:blip r:embed="rId3">
            <a:extLst/>
          </a:blip>
          <a:stretch>
            <a:fillRect/>
          </a:stretch>
        </p:blipFill>
        <p:spPr>
          <a:xfrm>
            <a:off x="163384" y="3333750"/>
            <a:ext cx="25401" cy="203200"/>
          </a:xfrm>
          <a:prstGeom prst="rect">
            <a:avLst/>
          </a:prstGeom>
          <a:ln w="12700">
            <a:miter lim="400000"/>
          </a:ln>
        </p:spPr>
      </p:pic>
      <p:pic>
        <p:nvPicPr>
          <p:cNvPr id="94" name="page623image152708096.png" descr="page623image152708096.png"/>
          <p:cNvPicPr>
            <a:picLocks noChangeAspect="1"/>
          </p:cNvPicPr>
          <p:nvPr/>
        </p:nvPicPr>
        <p:blipFill>
          <a:blip r:embed="rId2">
            <a:extLst/>
          </a:blip>
          <a:stretch>
            <a:fillRect/>
          </a:stretch>
        </p:blipFill>
        <p:spPr>
          <a:xfrm>
            <a:off x="163384" y="3333750"/>
            <a:ext cx="12701" cy="203200"/>
          </a:xfrm>
          <a:prstGeom prst="rect">
            <a:avLst/>
          </a:prstGeom>
          <a:ln w="12700">
            <a:miter lim="400000"/>
          </a:ln>
        </p:spPr>
      </p:pic>
      <p:pic>
        <p:nvPicPr>
          <p:cNvPr id="95" name="page623image152701760.png" descr="page623image152701760.png"/>
          <p:cNvPicPr>
            <a:picLocks noChangeAspect="1"/>
          </p:cNvPicPr>
          <p:nvPr/>
        </p:nvPicPr>
        <p:blipFill>
          <a:blip r:embed="rId3">
            <a:extLst/>
          </a:blip>
          <a:stretch>
            <a:fillRect/>
          </a:stretch>
        </p:blipFill>
        <p:spPr>
          <a:xfrm>
            <a:off x="163384" y="3333750"/>
            <a:ext cx="25401" cy="203200"/>
          </a:xfrm>
          <a:prstGeom prst="rect">
            <a:avLst/>
          </a:prstGeom>
          <a:ln w="12700">
            <a:miter lim="400000"/>
          </a:ln>
        </p:spPr>
      </p:pic>
      <p:pic>
        <p:nvPicPr>
          <p:cNvPr id="96" name="page622image152971584.png" descr="page622image152971584.png"/>
          <p:cNvPicPr>
            <a:picLocks noChangeAspect="1"/>
          </p:cNvPicPr>
          <p:nvPr/>
        </p:nvPicPr>
        <p:blipFill>
          <a:blip r:embed="rId4">
            <a:extLst/>
          </a:blip>
          <a:stretch>
            <a:fillRect/>
          </a:stretch>
        </p:blipFill>
        <p:spPr>
          <a:xfrm>
            <a:off x="163384" y="3333750"/>
            <a:ext cx="25401" cy="25400"/>
          </a:xfrm>
          <a:prstGeom prst="rect">
            <a:avLst/>
          </a:prstGeom>
          <a:ln w="12700">
            <a:miter lim="400000"/>
          </a:ln>
        </p:spPr>
      </p:pic>
      <p:pic>
        <p:nvPicPr>
          <p:cNvPr id="97" name="page622image152971584.png" descr="page622image152971584.png"/>
          <p:cNvPicPr>
            <a:picLocks noChangeAspect="1"/>
          </p:cNvPicPr>
          <p:nvPr/>
        </p:nvPicPr>
        <p:blipFill>
          <a:blip r:embed="rId4">
            <a:extLst/>
          </a:blip>
          <a:stretch>
            <a:fillRect/>
          </a:stretch>
        </p:blipFill>
        <p:spPr>
          <a:xfrm>
            <a:off x="163384" y="3333750"/>
            <a:ext cx="25401" cy="25400"/>
          </a:xfrm>
          <a:prstGeom prst="rect">
            <a:avLst/>
          </a:prstGeom>
          <a:ln w="12700">
            <a:miter lim="400000"/>
          </a:ln>
        </p:spPr>
      </p:pic>
      <p:pic>
        <p:nvPicPr>
          <p:cNvPr id="98" name="page622image152971776.png" descr="page622image152971776.png"/>
          <p:cNvPicPr>
            <a:picLocks noChangeAspect="1"/>
          </p:cNvPicPr>
          <p:nvPr/>
        </p:nvPicPr>
        <p:blipFill>
          <a:blip r:embed="rId5">
            <a:extLst/>
          </a:blip>
          <a:stretch>
            <a:fillRect/>
          </a:stretch>
        </p:blipFill>
        <p:spPr>
          <a:xfrm>
            <a:off x="163384" y="3333750"/>
            <a:ext cx="25401" cy="12700"/>
          </a:xfrm>
          <a:prstGeom prst="rect">
            <a:avLst/>
          </a:prstGeom>
          <a:ln w="12700">
            <a:miter lim="400000"/>
          </a:ln>
        </p:spPr>
      </p:pic>
      <p:pic>
        <p:nvPicPr>
          <p:cNvPr id="99" name="page622image152971584.png" descr="page622image152971584.png"/>
          <p:cNvPicPr>
            <a:picLocks noChangeAspect="1"/>
          </p:cNvPicPr>
          <p:nvPr/>
        </p:nvPicPr>
        <p:blipFill>
          <a:blip r:embed="rId4">
            <a:extLst/>
          </a:blip>
          <a:stretch>
            <a:fillRect/>
          </a:stretch>
        </p:blipFill>
        <p:spPr>
          <a:xfrm>
            <a:off x="163384" y="3333750"/>
            <a:ext cx="25401" cy="25400"/>
          </a:xfrm>
          <a:prstGeom prst="rect">
            <a:avLst/>
          </a:prstGeom>
          <a:ln w="12700">
            <a:miter lim="400000"/>
          </a:ln>
        </p:spPr>
      </p:pic>
      <p:pic>
        <p:nvPicPr>
          <p:cNvPr id="100" name="page622image152971392.png" descr="page622image152971392.png"/>
          <p:cNvPicPr>
            <a:picLocks noChangeAspect="1"/>
          </p:cNvPicPr>
          <p:nvPr/>
        </p:nvPicPr>
        <p:blipFill>
          <a:blip r:embed="rId6">
            <a:extLst/>
          </a:blip>
          <a:stretch>
            <a:fillRect/>
          </a:stretch>
        </p:blipFill>
        <p:spPr>
          <a:xfrm>
            <a:off x="163384" y="3333750"/>
            <a:ext cx="12701" cy="50800"/>
          </a:xfrm>
          <a:prstGeom prst="rect">
            <a:avLst/>
          </a:prstGeom>
          <a:ln w="12700">
            <a:miter lim="400000"/>
          </a:ln>
        </p:spPr>
      </p:pic>
      <p:pic>
        <p:nvPicPr>
          <p:cNvPr id="101" name="page622image152967936.png" descr="page622image152967936.png"/>
          <p:cNvPicPr>
            <a:picLocks noChangeAspect="1"/>
          </p:cNvPicPr>
          <p:nvPr/>
        </p:nvPicPr>
        <p:blipFill>
          <a:blip r:embed="rId7">
            <a:extLst/>
          </a:blip>
          <a:stretch>
            <a:fillRect/>
          </a:stretch>
        </p:blipFill>
        <p:spPr>
          <a:xfrm>
            <a:off x="163384" y="3333750"/>
            <a:ext cx="25401" cy="63500"/>
          </a:xfrm>
          <a:prstGeom prst="rect">
            <a:avLst/>
          </a:prstGeom>
          <a:ln w="12700">
            <a:miter lim="400000"/>
          </a:ln>
        </p:spPr>
      </p:pic>
      <p:pic>
        <p:nvPicPr>
          <p:cNvPr id="102" name="page622image152967936.png" descr="page622image152967936.png"/>
          <p:cNvPicPr>
            <a:picLocks noChangeAspect="1"/>
          </p:cNvPicPr>
          <p:nvPr/>
        </p:nvPicPr>
        <p:blipFill>
          <a:blip r:embed="rId7">
            <a:extLst/>
          </a:blip>
          <a:stretch>
            <a:fillRect/>
          </a:stretch>
        </p:blipFill>
        <p:spPr>
          <a:xfrm>
            <a:off x="163384" y="3333750"/>
            <a:ext cx="25401" cy="63500"/>
          </a:xfrm>
          <a:prstGeom prst="rect">
            <a:avLst/>
          </a:prstGeom>
          <a:ln w="12700">
            <a:miter lim="400000"/>
          </a:ln>
        </p:spPr>
      </p:pic>
      <p:pic>
        <p:nvPicPr>
          <p:cNvPr id="103" name="page622image152967936.png" descr="page622image152967936.png"/>
          <p:cNvPicPr>
            <a:picLocks noChangeAspect="1"/>
          </p:cNvPicPr>
          <p:nvPr/>
        </p:nvPicPr>
        <p:blipFill>
          <a:blip r:embed="rId7">
            <a:extLst/>
          </a:blip>
          <a:stretch>
            <a:fillRect/>
          </a:stretch>
        </p:blipFill>
        <p:spPr>
          <a:xfrm>
            <a:off x="163384" y="3333750"/>
            <a:ext cx="25401" cy="63500"/>
          </a:xfrm>
          <a:prstGeom prst="rect">
            <a:avLst/>
          </a:prstGeom>
          <a:ln w="12700">
            <a:miter lim="400000"/>
          </a:ln>
        </p:spPr>
      </p:pic>
      <p:pic>
        <p:nvPicPr>
          <p:cNvPr id="104" name="page622image152967936.png" descr="page622image152967936.png"/>
          <p:cNvPicPr>
            <a:picLocks noChangeAspect="1"/>
          </p:cNvPicPr>
          <p:nvPr/>
        </p:nvPicPr>
        <p:blipFill>
          <a:blip r:embed="rId7">
            <a:extLst/>
          </a:blip>
          <a:stretch>
            <a:fillRect/>
          </a:stretch>
        </p:blipFill>
        <p:spPr>
          <a:xfrm>
            <a:off x="163384" y="3333750"/>
            <a:ext cx="25401" cy="63500"/>
          </a:xfrm>
          <a:prstGeom prst="rect">
            <a:avLst/>
          </a:prstGeom>
          <a:ln w="12700">
            <a:miter lim="400000"/>
          </a:ln>
        </p:spPr>
      </p:pic>
      <p:pic>
        <p:nvPicPr>
          <p:cNvPr id="105" name="page622image152967936.png" descr="page622image152967936.png"/>
          <p:cNvPicPr>
            <a:picLocks noChangeAspect="1"/>
          </p:cNvPicPr>
          <p:nvPr/>
        </p:nvPicPr>
        <p:blipFill>
          <a:blip r:embed="rId7">
            <a:extLst/>
          </a:blip>
          <a:stretch>
            <a:fillRect/>
          </a:stretch>
        </p:blipFill>
        <p:spPr>
          <a:xfrm>
            <a:off x="163384" y="3333750"/>
            <a:ext cx="25401" cy="63500"/>
          </a:xfrm>
          <a:prstGeom prst="rect">
            <a:avLst/>
          </a:prstGeom>
          <a:ln w="12700">
            <a:miter lim="400000"/>
          </a:ln>
        </p:spPr>
      </p:pic>
      <p:pic>
        <p:nvPicPr>
          <p:cNvPr id="106" name="page622image152961792.png" descr="page622image152961792.png"/>
          <p:cNvPicPr>
            <a:picLocks noChangeAspect="1"/>
          </p:cNvPicPr>
          <p:nvPr/>
        </p:nvPicPr>
        <p:blipFill>
          <a:blip r:embed="rId8">
            <a:extLst/>
          </a:blip>
          <a:stretch>
            <a:fillRect/>
          </a:stretch>
        </p:blipFill>
        <p:spPr>
          <a:xfrm>
            <a:off x="163384" y="3333750"/>
            <a:ext cx="12701" cy="12700"/>
          </a:xfrm>
          <a:prstGeom prst="rect">
            <a:avLst/>
          </a:prstGeom>
          <a:ln w="12700">
            <a:miter lim="400000"/>
          </a:ln>
        </p:spPr>
      </p:pic>
      <p:pic>
        <p:nvPicPr>
          <p:cNvPr id="107" name="page622image152961600.png" descr="page622image152961600.png"/>
          <p:cNvPicPr>
            <a:picLocks noChangeAspect="1"/>
          </p:cNvPicPr>
          <p:nvPr/>
        </p:nvPicPr>
        <p:blipFill>
          <a:blip r:embed="rId9">
            <a:extLst/>
          </a:blip>
          <a:stretch>
            <a:fillRect/>
          </a:stretch>
        </p:blipFill>
        <p:spPr>
          <a:xfrm>
            <a:off x="163384" y="3333750"/>
            <a:ext cx="12701" cy="63500"/>
          </a:xfrm>
          <a:prstGeom prst="rect">
            <a:avLst/>
          </a:prstGeom>
          <a:ln w="12700">
            <a:miter lim="400000"/>
          </a:ln>
        </p:spPr>
      </p:pic>
      <p:pic>
        <p:nvPicPr>
          <p:cNvPr id="108" name="page622image153089344.png" descr="page622image153089344.png"/>
          <p:cNvPicPr>
            <a:picLocks noChangeAspect="1"/>
          </p:cNvPicPr>
          <p:nvPr/>
        </p:nvPicPr>
        <p:blipFill>
          <a:blip r:embed="rId10">
            <a:extLst/>
          </a:blip>
          <a:stretch>
            <a:fillRect/>
          </a:stretch>
        </p:blipFill>
        <p:spPr>
          <a:xfrm>
            <a:off x="163384" y="3333750"/>
            <a:ext cx="12701" cy="203200"/>
          </a:xfrm>
          <a:prstGeom prst="rect">
            <a:avLst/>
          </a:prstGeom>
          <a:ln w="12700">
            <a:miter lim="400000"/>
          </a:ln>
        </p:spPr>
      </p:pic>
      <p:pic>
        <p:nvPicPr>
          <p:cNvPr id="109" name="page622image153089344.png" descr="page622image153089344.png"/>
          <p:cNvPicPr>
            <a:picLocks noChangeAspect="1"/>
          </p:cNvPicPr>
          <p:nvPr/>
        </p:nvPicPr>
        <p:blipFill>
          <a:blip r:embed="rId10">
            <a:extLst/>
          </a:blip>
          <a:stretch>
            <a:fillRect/>
          </a:stretch>
        </p:blipFill>
        <p:spPr>
          <a:xfrm>
            <a:off x="163384" y="3333750"/>
            <a:ext cx="12701" cy="203200"/>
          </a:xfrm>
          <a:prstGeom prst="rect">
            <a:avLst/>
          </a:prstGeom>
          <a:ln w="12700">
            <a:miter lim="400000"/>
          </a:ln>
        </p:spPr>
      </p:pic>
      <p:pic>
        <p:nvPicPr>
          <p:cNvPr id="110" name="page622image153088960.png" descr="page622image153088960.png"/>
          <p:cNvPicPr>
            <a:picLocks noChangeAspect="1"/>
          </p:cNvPicPr>
          <p:nvPr/>
        </p:nvPicPr>
        <p:blipFill>
          <a:blip r:embed="rId11">
            <a:extLst/>
          </a:blip>
          <a:stretch>
            <a:fillRect/>
          </a:stretch>
        </p:blipFill>
        <p:spPr>
          <a:xfrm>
            <a:off x="163384" y="3333750"/>
            <a:ext cx="25401" cy="203200"/>
          </a:xfrm>
          <a:prstGeom prst="rect">
            <a:avLst/>
          </a:prstGeom>
          <a:ln w="12700">
            <a:miter lim="400000"/>
          </a:ln>
        </p:spPr>
      </p:pic>
      <p:pic>
        <p:nvPicPr>
          <p:cNvPr id="111" name="page622image153088960.png" descr="page622image153088960.png"/>
          <p:cNvPicPr>
            <a:picLocks noChangeAspect="1"/>
          </p:cNvPicPr>
          <p:nvPr/>
        </p:nvPicPr>
        <p:blipFill>
          <a:blip r:embed="rId11">
            <a:extLst/>
          </a:blip>
          <a:stretch>
            <a:fillRect/>
          </a:stretch>
        </p:blipFill>
        <p:spPr>
          <a:xfrm>
            <a:off x="163384" y="3333750"/>
            <a:ext cx="25401" cy="203200"/>
          </a:xfrm>
          <a:prstGeom prst="rect">
            <a:avLst/>
          </a:prstGeom>
          <a:ln w="12700">
            <a:miter lim="400000"/>
          </a:ln>
        </p:spPr>
      </p:pic>
      <p:sp>
        <p:nvSpPr>
          <p:cNvPr id="112" name="Fiber…"/>
          <p:cNvSpPr txBox="1"/>
          <p:nvPr/>
        </p:nvSpPr>
        <p:spPr>
          <a:xfrm>
            <a:off x="239410" y="480765"/>
            <a:ext cx="8665180" cy="5553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lnSpc>
                <a:spcPts val="5000"/>
              </a:lnSpc>
              <a:spcBef>
                <a:spcPts val="1200"/>
              </a:spcBef>
              <a:defRPr sz="1966" b="1">
                <a:solidFill>
                  <a:srgbClr val="005266"/>
                </a:solidFill>
                <a:latin typeface="Times"/>
                <a:ea typeface="Times"/>
                <a:cs typeface="Times"/>
                <a:sym typeface="Times"/>
              </a:defRPr>
            </a:pPr>
            <a:r>
              <a:rPr sz="2800" dirty="0"/>
              <a:t>Fiber </a:t>
            </a:r>
            <a:endParaRPr sz="2800" b="0" dirty="0">
              <a:solidFill>
                <a:srgbClr val="000000"/>
              </a:solidFill>
            </a:endParaRPr>
          </a:p>
          <a:p>
            <a:pPr defTabSz="457200">
              <a:lnSpc>
                <a:spcPts val="3800"/>
              </a:lnSpc>
              <a:spcBef>
                <a:spcPts val="1200"/>
              </a:spcBef>
              <a:defRPr sz="1966">
                <a:latin typeface="Times"/>
                <a:ea typeface="Times"/>
                <a:cs typeface="Times"/>
                <a:sym typeface="Times"/>
              </a:defRPr>
            </a:pPr>
            <a:r>
              <a:rPr sz="2800" b="1" i="1" dirty="0"/>
              <a:t>Dietary fiber</a:t>
            </a:r>
            <a:r>
              <a:rPr sz="2800" dirty="0"/>
              <a:t>—the carbohydrates cellulose and pectin and such </a:t>
            </a:r>
            <a:r>
              <a:rPr sz="2800" dirty="0" err="1"/>
              <a:t>noncarbohydrates</a:t>
            </a:r>
            <a:r>
              <a:rPr sz="2800" dirty="0"/>
              <a:t> as gums and lignin. </a:t>
            </a:r>
          </a:p>
          <a:p>
            <a:pPr defTabSz="457200">
              <a:lnSpc>
                <a:spcPts val="3800"/>
              </a:lnSpc>
              <a:spcBef>
                <a:spcPts val="1200"/>
              </a:spcBef>
              <a:defRPr sz="1966">
                <a:latin typeface="Times"/>
                <a:ea typeface="Times"/>
                <a:cs typeface="Times"/>
                <a:sym typeface="Times"/>
              </a:defRPr>
            </a:pPr>
            <a:r>
              <a:rPr sz="2800" dirty="0"/>
              <a:t>Daily allowance is about </a:t>
            </a:r>
            <a:r>
              <a:rPr sz="2800" b="1" dirty="0"/>
              <a:t>30 g</a:t>
            </a:r>
            <a:r>
              <a:rPr sz="2800" dirty="0"/>
              <a:t> of fiber, but average intake varies greatly from country to country—from 40 to 150 g/day in India and Africa to only 12 g/day in the United States. </a:t>
            </a:r>
          </a:p>
          <a:p>
            <a:pPr defTabSz="457200">
              <a:lnSpc>
                <a:spcPts val="3800"/>
              </a:lnSpc>
              <a:spcBef>
                <a:spcPts val="1200"/>
              </a:spcBef>
              <a:defRPr sz="1966">
                <a:latin typeface="Times"/>
                <a:ea typeface="Times"/>
                <a:cs typeface="Times"/>
                <a:sym typeface="Times"/>
              </a:defRPr>
            </a:pPr>
            <a:r>
              <a:rPr sz="2800" b="1" dirty="0"/>
              <a:t>Water-soluble fiber </a:t>
            </a:r>
            <a:r>
              <a:rPr sz="2800" dirty="0"/>
              <a:t>includes pectin and certain other carbohydrates found in oats, beans, peas, carrots, brown rice, and fruits.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8739" y="228124"/>
            <a:ext cx="7861111" cy="5427127"/>
          </a:xfrm>
          <a:prstGeom prst="rect">
            <a:avLst/>
          </a:prstGeom>
        </p:spPr>
        <p:txBody>
          <a:bodyPr wrap="square">
            <a:spAutoFit/>
          </a:bodyPr>
          <a:lstStyle/>
          <a:p>
            <a:pPr defTabSz="457200">
              <a:lnSpc>
                <a:spcPts val="3800"/>
              </a:lnSpc>
              <a:spcBef>
                <a:spcPts val="1200"/>
              </a:spcBef>
              <a:defRPr sz="1966" b="1">
                <a:latin typeface="Times"/>
                <a:ea typeface="Times"/>
                <a:cs typeface="Times"/>
                <a:sym typeface="Times"/>
              </a:defRPr>
            </a:pPr>
            <a:r>
              <a:rPr lang="en-US" sz="3200" dirty="0"/>
              <a:t>The role of Fiber:</a:t>
            </a:r>
          </a:p>
          <a:p>
            <a:pPr defTabSz="457200">
              <a:lnSpc>
                <a:spcPts val="3800"/>
              </a:lnSpc>
              <a:spcBef>
                <a:spcPts val="1200"/>
              </a:spcBef>
              <a:defRPr sz="1966">
                <a:latin typeface="Times"/>
                <a:ea typeface="Times"/>
                <a:cs typeface="Times"/>
                <a:sym typeface="Times"/>
              </a:defRPr>
            </a:pPr>
            <a:r>
              <a:rPr lang="en-US" sz="3200" dirty="0"/>
              <a:t>-</a:t>
            </a:r>
            <a:r>
              <a:rPr lang="en-US" sz="3200" b="1" dirty="0"/>
              <a:t>Water-insoluble </a:t>
            </a:r>
            <a:r>
              <a:rPr lang="en-US" sz="3200" dirty="0"/>
              <a:t>fiber it absorbs water and swells, thereby softening the stool and increasing its bulk by 40% to 100%. </a:t>
            </a:r>
          </a:p>
          <a:p>
            <a:pPr defTabSz="457200">
              <a:lnSpc>
                <a:spcPts val="3800"/>
              </a:lnSpc>
              <a:spcBef>
                <a:spcPts val="1200"/>
              </a:spcBef>
              <a:defRPr sz="1966">
                <a:latin typeface="Times"/>
                <a:ea typeface="Times"/>
                <a:cs typeface="Times"/>
                <a:sym typeface="Times"/>
              </a:defRPr>
            </a:pPr>
            <a:r>
              <a:rPr lang="en-US" sz="3200" dirty="0"/>
              <a:t>-This stretches the colon, stimulates peristalsis, and quickens the passage of feces. In doing so, water- insoluble fiber reduces the risk of constipation and diverticulitis. </a:t>
            </a:r>
          </a:p>
          <a:p>
            <a:pPr defTabSz="457200">
              <a:lnSpc>
                <a:spcPts val="3800"/>
              </a:lnSpc>
              <a:spcBef>
                <a:spcPts val="1200"/>
              </a:spcBef>
              <a:defRPr sz="1966">
                <a:latin typeface="Times"/>
                <a:ea typeface="Times"/>
                <a:cs typeface="Times"/>
                <a:sym typeface="Times"/>
              </a:defRPr>
            </a:pPr>
            <a:r>
              <a:rPr lang="en-US" sz="3200" dirty="0"/>
              <a:t>-Dietary fiber, especially from whole grains, plays a role in prevention of colon cancer. </a:t>
            </a:r>
          </a:p>
        </p:txBody>
      </p:sp>
    </p:spTree>
    <p:extLst>
      <p:ext uri="{BB962C8B-B14F-4D97-AF65-F5344CB8AC3E}">
        <p14:creationId xmlns:p14="http://schemas.microsoft.com/office/powerpoint/2010/main" val="14638801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lide Number"/>
          <p:cNvSpPr txBox="1">
            <a:spLocks noGrp="1"/>
          </p:cNvSpPr>
          <p:nvPr>
            <p:ph type="sldNum" sz="quarter" idx="4294967295"/>
          </p:nvPr>
        </p:nvSpPr>
        <p:spPr>
          <a:xfrm>
            <a:off x="8842091" y="6324600"/>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12</a:t>
            </a:fld>
            <a:endParaRPr/>
          </a:p>
        </p:txBody>
      </p:sp>
      <p:sp>
        <p:nvSpPr>
          <p:cNvPr id="115" name="Line"/>
          <p:cNvSpPr/>
          <p:nvPr/>
        </p:nvSpPr>
        <p:spPr>
          <a:xfrm flipV="1">
            <a:off x="1184274" y="4295774"/>
            <a:ext cx="119065" cy="850902"/>
          </a:xfrm>
          <a:prstGeom prst="line">
            <a:avLst/>
          </a:prstGeom>
          <a:ln w="19050">
            <a:solidFill>
              <a:srgbClr val="FFFFFF"/>
            </a:solidFill>
          </a:ln>
        </p:spPr>
        <p:txBody>
          <a:bodyPr lIns="45718" tIns="45718" rIns="45718" bIns="45718"/>
          <a:lstStyle/>
          <a:p>
            <a:endParaRPr/>
          </a:p>
        </p:txBody>
      </p:sp>
      <p:sp>
        <p:nvSpPr>
          <p:cNvPr id="116" name="Line"/>
          <p:cNvSpPr/>
          <p:nvPr/>
        </p:nvSpPr>
        <p:spPr>
          <a:xfrm>
            <a:off x="1057275" y="3171825"/>
            <a:ext cx="1073150" cy="1168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32" y="0"/>
                </a:lnTo>
                <a:lnTo>
                  <a:pt x="21600" y="21600"/>
                </a:lnTo>
              </a:path>
            </a:pathLst>
          </a:custGeom>
          <a:ln w="19050">
            <a:solidFill>
              <a:srgbClr val="FFFFFF"/>
            </a:solidFill>
          </a:ln>
        </p:spPr>
        <p:txBody>
          <a:bodyPr lIns="45718" tIns="45718" rIns="45718" bIns="45718"/>
          <a:lstStyle/>
          <a:p>
            <a:pPr>
              <a:defRPr sz="1400"/>
            </a:pPr>
            <a:endParaRPr/>
          </a:p>
        </p:txBody>
      </p:sp>
      <p:sp>
        <p:nvSpPr>
          <p:cNvPr id="117" name="Line"/>
          <p:cNvSpPr/>
          <p:nvPr/>
        </p:nvSpPr>
        <p:spPr>
          <a:xfrm>
            <a:off x="1020762" y="3719512"/>
            <a:ext cx="557213" cy="7350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98" y="0"/>
                </a:lnTo>
                <a:lnTo>
                  <a:pt x="21600" y="21600"/>
                </a:lnTo>
              </a:path>
            </a:pathLst>
          </a:custGeom>
          <a:ln w="19050">
            <a:solidFill>
              <a:srgbClr val="FFFFFF"/>
            </a:solidFill>
          </a:ln>
        </p:spPr>
        <p:txBody>
          <a:bodyPr lIns="45718" tIns="45718" rIns="45718" bIns="45718"/>
          <a:lstStyle/>
          <a:p>
            <a:pPr>
              <a:defRPr sz="1400"/>
            </a:pPr>
            <a:endParaRPr/>
          </a:p>
        </p:txBody>
      </p:sp>
      <p:sp>
        <p:nvSpPr>
          <p:cNvPr id="118" name="Line"/>
          <p:cNvSpPr/>
          <p:nvPr/>
        </p:nvSpPr>
        <p:spPr>
          <a:xfrm>
            <a:off x="1060450" y="3543300"/>
            <a:ext cx="528638" cy="747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5" y="0"/>
                </a:lnTo>
                <a:lnTo>
                  <a:pt x="21600" y="21600"/>
                </a:lnTo>
              </a:path>
            </a:pathLst>
          </a:custGeom>
          <a:ln w="19050">
            <a:solidFill>
              <a:srgbClr val="FFFFFF"/>
            </a:solidFill>
          </a:ln>
        </p:spPr>
        <p:txBody>
          <a:bodyPr lIns="45718" tIns="45718" rIns="45718" bIns="45718"/>
          <a:lstStyle/>
          <a:p>
            <a:pPr>
              <a:defRPr sz="1400"/>
            </a:pPr>
            <a:endParaRPr/>
          </a:p>
        </p:txBody>
      </p:sp>
      <p:sp>
        <p:nvSpPr>
          <p:cNvPr id="119" name="Line"/>
          <p:cNvSpPr/>
          <p:nvPr/>
        </p:nvSpPr>
        <p:spPr>
          <a:xfrm>
            <a:off x="1323975" y="3344862"/>
            <a:ext cx="534988" cy="936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08" y="0"/>
                </a:lnTo>
                <a:lnTo>
                  <a:pt x="21600" y="21600"/>
                </a:lnTo>
              </a:path>
            </a:pathLst>
          </a:custGeom>
          <a:ln w="19050">
            <a:solidFill>
              <a:srgbClr val="FFFFFF"/>
            </a:solidFill>
          </a:ln>
        </p:spPr>
        <p:txBody>
          <a:bodyPr lIns="45718" tIns="45718" rIns="45718" bIns="45718"/>
          <a:lstStyle/>
          <a:p>
            <a:pPr>
              <a:defRPr sz="1400"/>
            </a:pPr>
            <a:endParaRPr/>
          </a:p>
        </p:txBody>
      </p:sp>
      <p:sp>
        <p:nvSpPr>
          <p:cNvPr id="120" name="Line"/>
          <p:cNvSpPr/>
          <p:nvPr/>
        </p:nvSpPr>
        <p:spPr>
          <a:xfrm>
            <a:off x="4370387" y="1647825"/>
            <a:ext cx="642940" cy="0"/>
          </a:xfrm>
          <a:prstGeom prst="line">
            <a:avLst/>
          </a:prstGeom>
          <a:ln w="19050">
            <a:solidFill>
              <a:srgbClr val="FFFFFF"/>
            </a:solidFill>
          </a:ln>
        </p:spPr>
        <p:txBody>
          <a:bodyPr lIns="45718" tIns="45718" rIns="45718" bIns="45718"/>
          <a:lstStyle/>
          <a:p>
            <a:endParaRPr/>
          </a:p>
        </p:txBody>
      </p:sp>
      <p:sp>
        <p:nvSpPr>
          <p:cNvPr id="121" name="Lipids…"/>
          <p:cNvSpPr txBox="1"/>
          <p:nvPr/>
        </p:nvSpPr>
        <p:spPr>
          <a:xfrm>
            <a:off x="463194" y="438149"/>
            <a:ext cx="8217612" cy="558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lnSpc>
                <a:spcPts val="5100"/>
              </a:lnSpc>
              <a:spcBef>
                <a:spcPts val="1200"/>
              </a:spcBef>
              <a:defRPr sz="2466" b="1">
                <a:solidFill>
                  <a:srgbClr val="005266"/>
                </a:solidFill>
                <a:latin typeface="Times"/>
                <a:ea typeface="Times"/>
                <a:cs typeface="Times"/>
                <a:sym typeface="Times"/>
              </a:defRPr>
            </a:pPr>
            <a:r>
              <a:rPr dirty="0"/>
              <a:t>Lipids </a:t>
            </a:r>
            <a:endParaRPr b="0" dirty="0">
              <a:solidFill>
                <a:srgbClr val="000000"/>
              </a:solidFill>
            </a:endParaRPr>
          </a:p>
          <a:p>
            <a:pPr defTabSz="457200">
              <a:lnSpc>
                <a:spcPts val="4400"/>
              </a:lnSpc>
              <a:spcBef>
                <a:spcPts val="1200"/>
              </a:spcBef>
              <a:defRPr sz="2466">
                <a:latin typeface="Times"/>
                <a:ea typeface="Times"/>
                <a:cs typeface="Times"/>
                <a:sym typeface="Times"/>
              </a:defRPr>
            </a:pPr>
            <a:r>
              <a:rPr dirty="0"/>
              <a:t>Fats and other lipids </a:t>
            </a:r>
            <a:r>
              <a:rPr b="1" i="1" dirty="0"/>
              <a:t>(triglyceride, phospholipids and cholesterol)</a:t>
            </a:r>
            <a:r>
              <a:rPr dirty="0"/>
              <a:t>:</a:t>
            </a:r>
          </a:p>
          <a:p>
            <a:pPr marL="207213" indent="-207213" defTabSz="457200">
              <a:lnSpc>
                <a:spcPts val="4400"/>
              </a:lnSpc>
              <a:spcBef>
                <a:spcPts val="1200"/>
              </a:spcBef>
              <a:buSzPct val="100000"/>
              <a:buChar char="-"/>
              <a:defRPr sz="2466">
                <a:latin typeface="Times"/>
                <a:ea typeface="Times"/>
                <a:cs typeface="Times"/>
                <a:sym typeface="Times"/>
              </a:defRPr>
            </a:pPr>
            <a:r>
              <a:rPr dirty="0"/>
              <a:t>serve as energy-storage molecules </a:t>
            </a:r>
          </a:p>
          <a:p>
            <a:pPr marL="207213" indent="-207213" defTabSz="457200">
              <a:lnSpc>
                <a:spcPts val="4400"/>
              </a:lnSpc>
              <a:spcBef>
                <a:spcPts val="1200"/>
              </a:spcBef>
              <a:buSzPct val="100000"/>
              <a:buChar char="-"/>
              <a:defRPr sz="2466">
                <a:latin typeface="Times"/>
                <a:ea typeface="Times"/>
                <a:cs typeface="Times"/>
                <a:sym typeface="Times"/>
              </a:defRPr>
            </a:pPr>
            <a:r>
              <a:rPr dirty="0"/>
              <a:t>and building blocks for </a:t>
            </a:r>
            <a:r>
              <a:rPr b="1" dirty="0"/>
              <a:t>cell membranes</a:t>
            </a:r>
            <a:r>
              <a:rPr dirty="0"/>
              <a:t> and </a:t>
            </a:r>
            <a:r>
              <a:rPr b="1" dirty="0"/>
              <a:t>steroid</a:t>
            </a:r>
            <a:r>
              <a:rPr dirty="0"/>
              <a:t> </a:t>
            </a:r>
            <a:r>
              <a:rPr b="1" dirty="0"/>
              <a:t>hormones</a:t>
            </a:r>
            <a:r>
              <a:rPr dirty="0"/>
              <a:t>.</a:t>
            </a:r>
          </a:p>
          <a:p>
            <a:pPr defTabSz="457200">
              <a:lnSpc>
                <a:spcPts val="4400"/>
              </a:lnSpc>
              <a:spcBef>
                <a:spcPts val="1200"/>
              </a:spcBef>
              <a:defRPr sz="2466">
                <a:latin typeface="Times"/>
                <a:ea typeface="Times"/>
                <a:cs typeface="Times"/>
                <a:sym typeface="Times"/>
              </a:defRPr>
            </a:pPr>
            <a:r>
              <a:rPr dirty="0"/>
              <a:t>- major </a:t>
            </a:r>
            <a:r>
              <a:rPr b="1" dirty="0"/>
              <a:t>structural components </a:t>
            </a:r>
            <a:r>
              <a:rPr dirty="0"/>
              <a:t>of plasma </a:t>
            </a:r>
            <a:r>
              <a:rPr b="1" dirty="0"/>
              <a:t>membranes and myelin.</a:t>
            </a:r>
          </a:p>
          <a:p>
            <a:pPr defTabSz="457200">
              <a:lnSpc>
                <a:spcPts val="4400"/>
              </a:lnSpc>
              <a:spcBef>
                <a:spcPts val="1200"/>
              </a:spcBef>
              <a:defRPr sz="2466">
                <a:latin typeface="Times"/>
                <a:ea typeface="Times"/>
                <a:cs typeface="Times"/>
                <a:sym typeface="Times"/>
              </a:defRPr>
            </a:pPr>
            <a:r>
              <a:rPr dirty="0"/>
              <a:t>- </a:t>
            </a:r>
            <a:r>
              <a:rPr b="1" dirty="0"/>
              <a:t>Cholesterol </a:t>
            </a:r>
            <a:r>
              <a:rPr dirty="0"/>
              <a:t>is also a precursor of steroid hormones such as estrogen, testosterone, and cortisol, and of the bile acids that aid in fat digestion.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lide Number"/>
          <p:cNvSpPr txBox="1">
            <a:spLocks noGrp="1"/>
          </p:cNvSpPr>
          <p:nvPr>
            <p:ph type="sldNum" sz="quarter" idx="4294967295"/>
          </p:nvPr>
        </p:nvSpPr>
        <p:spPr>
          <a:xfrm>
            <a:off x="8842091" y="6324600"/>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13</a:t>
            </a:fld>
            <a:endParaRPr/>
          </a:p>
        </p:txBody>
      </p:sp>
      <p:sp>
        <p:nvSpPr>
          <p:cNvPr id="124" name="Line"/>
          <p:cNvSpPr/>
          <p:nvPr/>
        </p:nvSpPr>
        <p:spPr>
          <a:xfrm flipV="1">
            <a:off x="1184274" y="4295774"/>
            <a:ext cx="119065" cy="850902"/>
          </a:xfrm>
          <a:prstGeom prst="line">
            <a:avLst/>
          </a:prstGeom>
          <a:ln w="19050">
            <a:solidFill>
              <a:srgbClr val="FFFFFF"/>
            </a:solidFill>
          </a:ln>
        </p:spPr>
        <p:txBody>
          <a:bodyPr lIns="45718" tIns="45718" rIns="45718" bIns="45718"/>
          <a:lstStyle/>
          <a:p>
            <a:endParaRPr/>
          </a:p>
        </p:txBody>
      </p:sp>
      <p:sp>
        <p:nvSpPr>
          <p:cNvPr id="125" name="Line"/>
          <p:cNvSpPr/>
          <p:nvPr/>
        </p:nvSpPr>
        <p:spPr>
          <a:xfrm>
            <a:off x="1057275" y="3171825"/>
            <a:ext cx="1073150" cy="1168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32" y="0"/>
                </a:lnTo>
                <a:lnTo>
                  <a:pt x="21600" y="21600"/>
                </a:lnTo>
              </a:path>
            </a:pathLst>
          </a:custGeom>
          <a:ln w="19050">
            <a:solidFill>
              <a:srgbClr val="FFFFFF"/>
            </a:solidFill>
          </a:ln>
        </p:spPr>
        <p:txBody>
          <a:bodyPr lIns="45718" tIns="45718" rIns="45718" bIns="45718"/>
          <a:lstStyle/>
          <a:p>
            <a:pPr>
              <a:defRPr sz="1400"/>
            </a:pPr>
            <a:endParaRPr/>
          </a:p>
        </p:txBody>
      </p:sp>
      <p:sp>
        <p:nvSpPr>
          <p:cNvPr id="126" name="Line"/>
          <p:cNvSpPr/>
          <p:nvPr/>
        </p:nvSpPr>
        <p:spPr>
          <a:xfrm>
            <a:off x="1060450" y="3543300"/>
            <a:ext cx="528638" cy="747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5" y="0"/>
                </a:lnTo>
                <a:lnTo>
                  <a:pt x="21600" y="21600"/>
                </a:lnTo>
              </a:path>
            </a:pathLst>
          </a:custGeom>
          <a:ln w="19050">
            <a:solidFill>
              <a:srgbClr val="FFFFFF"/>
            </a:solidFill>
          </a:ln>
        </p:spPr>
        <p:txBody>
          <a:bodyPr lIns="45718" tIns="45718" rIns="45718" bIns="45718"/>
          <a:lstStyle/>
          <a:p>
            <a:pPr>
              <a:defRPr sz="1400"/>
            </a:pPr>
            <a:endParaRPr/>
          </a:p>
        </p:txBody>
      </p:sp>
      <p:sp>
        <p:nvSpPr>
          <p:cNvPr id="127" name="Line"/>
          <p:cNvSpPr/>
          <p:nvPr/>
        </p:nvSpPr>
        <p:spPr>
          <a:xfrm>
            <a:off x="1323975" y="3344862"/>
            <a:ext cx="534988" cy="936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08" y="0"/>
                </a:lnTo>
                <a:lnTo>
                  <a:pt x="21600" y="21600"/>
                </a:lnTo>
              </a:path>
            </a:pathLst>
          </a:custGeom>
          <a:ln w="19050">
            <a:solidFill>
              <a:srgbClr val="FFFFFF"/>
            </a:solidFill>
          </a:ln>
        </p:spPr>
        <p:txBody>
          <a:bodyPr lIns="45718" tIns="45718" rIns="45718" bIns="45718"/>
          <a:lstStyle/>
          <a:p>
            <a:pPr>
              <a:defRPr sz="1400"/>
            </a:pPr>
            <a:endParaRPr/>
          </a:p>
        </p:txBody>
      </p:sp>
      <p:sp>
        <p:nvSpPr>
          <p:cNvPr id="128" name="Line"/>
          <p:cNvSpPr/>
          <p:nvPr/>
        </p:nvSpPr>
        <p:spPr>
          <a:xfrm>
            <a:off x="4370387" y="1647825"/>
            <a:ext cx="642940" cy="0"/>
          </a:xfrm>
          <a:prstGeom prst="line">
            <a:avLst/>
          </a:prstGeom>
          <a:ln w="19050">
            <a:solidFill>
              <a:srgbClr val="FFFFFF"/>
            </a:solidFill>
          </a:ln>
        </p:spPr>
        <p:txBody>
          <a:bodyPr lIns="45718" tIns="45718" rIns="45718" bIns="45718"/>
          <a:lstStyle/>
          <a:p>
            <a:endParaRPr/>
          </a:p>
        </p:txBody>
      </p:sp>
      <p:sp>
        <p:nvSpPr>
          <p:cNvPr id="129" name="Текст"/>
          <p:cNvSpPr txBox="1"/>
          <p:nvPr/>
        </p:nvSpPr>
        <p:spPr>
          <a:xfrm>
            <a:off x="-622300" y="-4029076"/>
            <a:ext cx="190500"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2800"/>
              </a:lnSpc>
              <a:defRPr sz="1200">
                <a:latin typeface="Times"/>
                <a:ea typeface="Times"/>
                <a:cs typeface="Times"/>
                <a:sym typeface="Times"/>
              </a:defRPr>
            </a:lvl1pPr>
          </a:lstStyle>
          <a:p>
            <a:r>
              <a:t> </a:t>
            </a:r>
          </a:p>
        </p:txBody>
      </p:sp>
      <p:sp>
        <p:nvSpPr>
          <p:cNvPr id="130" name="Fat constitutes about 15% of the body mass of a healthy man in his early 20s, and about 25% of the body mass of a woman."/>
          <p:cNvSpPr txBox="1"/>
          <p:nvPr/>
        </p:nvSpPr>
        <p:spPr>
          <a:xfrm>
            <a:off x="1478001" y="1216024"/>
            <a:ext cx="6028802" cy="167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4200"/>
              </a:lnSpc>
              <a:spcBef>
                <a:spcPts val="1200"/>
              </a:spcBef>
              <a:defRPr sz="2333" b="1">
                <a:latin typeface="Times"/>
                <a:ea typeface="Times"/>
                <a:cs typeface="Times"/>
                <a:sym typeface="Times"/>
              </a:defRPr>
            </a:pPr>
            <a:r>
              <a:rPr b="0" dirty="0"/>
              <a:t>Fat constitutes about </a:t>
            </a:r>
            <a:r>
              <a:rPr dirty="0"/>
              <a:t>15% of the body mass </a:t>
            </a:r>
            <a:r>
              <a:rPr b="0" dirty="0"/>
              <a:t>of a healthy man in his early 20s, and about </a:t>
            </a:r>
            <a:r>
              <a:rPr dirty="0"/>
              <a:t>25% of the body mass </a:t>
            </a:r>
            <a:r>
              <a:rPr b="0" dirty="0"/>
              <a:t>of a woman</a:t>
            </a:r>
            <a:r>
              <a:rPr dirty="0"/>
              <a:t>. </a:t>
            </a:r>
          </a:p>
        </p:txBody>
      </p:sp>
      <p:sp>
        <p:nvSpPr>
          <p:cNvPr id="131" name="It contains over twice as much energy as carbohydrates (9 kcal/g of fat compared with 4 kcal/g of carbohydrate)."/>
          <p:cNvSpPr txBox="1"/>
          <p:nvPr/>
        </p:nvSpPr>
        <p:spPr>
          <a:xfrm>
            <a:off x="1353001" y="3152868"/>
            <a:ext cx="6153802" cy="177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4500"/>
              </a:lnSpc>
              <a:spcBef>
                <a:spcPts val="1200"/>
              </a:spcBef>
              <a:defRPr sz="2533" b="1">
                <a:latin typeface="Times"/>
                <a:ea typeface="Times"/>
                <a:cs typeface="Times"/>
                <a:sym typeface="Times"/>
              </a:defRPr>
            </a:pPr>
            <a:r>
              <a:rPr b="0" dirty="0"/>
              <a:t>It contains over twice as much energy as carbohydrates </a:t>
            </a:r>
            <a:r>
              <a:rPr dirty="0"/>
              <a:t>(9 kcal/g of fat </a:t>
            </a:r>
            <a:r>
              <a:rPr b="0" dirty="0"/>
              <a:t>compared with</a:t>
            </a:r>
            <a:r>
              <a:rPr dirty="0"/>
              <a:t> 4 kcal/g of carbohydrate). </a:t>
            </a:r>
          </a:p>
        </p:txBody>
      </p:sp>
      <p:sp>
        <p:nvSpPr>
          <p:cNvPr id="132" name="Fat should account for no more than 35% of your daily caloric intake."/>
          <p:cNvSpPr txBox="1"/>
          <p:nvPr/>
        </p:nvSpPr>
        <p:spPr>
          <a:xfrm>
            <a:off x="702084" y="4930869"/>
            <a:ext cx="797954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3900"/>
              </a:lnSpc>
              <a:spcBef>
                <a:spcPts val="1200"/>
              </a:spcBef>
              <a:defRPr sz="2033" b="1">
                <a:latin typeface="Times"/>
                <a:ea typeface="Times"/>
                <a:cs typeface="Times"/>
                <a:sym typeface="Times"/>
              </a:defRPr>
            </a:pPr>
            <a:r>
              <a:rPr b="0" dirty="0"/>
              <a:t>Fat should account for no more than</a:t>
            </a:r>
            <a:r>
              <a:rPr dirty="0"/>
              <a:t> 35% </a:t>
            </a:r>
            <a:r>
              <a:rPr b="0" dirty="0"/>
              <a:t>of your daily caloric intake.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at (triglyceride) are hydrophobic and can’t enter the intestinal blood capillaries in significant quantities."/>
          <p:cNvSpPr txBox="1"/>
          <p:nvPr/>
        </p:nvSpPr>
        <p:spPr>
          <a:xfrm>
            <a:off x="1390104" y="1097942"/>
            <a:ext cx="6363792" cy="6870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Fat (triglyceride) are </a:t>
            </a:r>
            <a:r>
              <a:rPr b="1" dirty="0"/>
              <a:t>hydrophobic</a:t>
            </a:r>
            <a:r>
              <a:rPr dirty="0"/>
              <a:t> and can’t enter the intestinal blood capillaries in significant quantities. </a:t>
            </a:r>
          </a:p>
        </p:txBody>
      </p:sp>
      <p:sp>
        <p:nvSpPr>
          <p:cNvPr id="135" name="Before being passed along to the small intestine, it is churned and broken up into small emulsification droplets by the stomach.…"/>
          <p:cNvSpPr txBox="1"/>
          <p:nvPr/>
        </p:nvSpPr>
        <p:spPr>
          <a:xfrm>
            <a:off x="1461925" y="2489007"/>
            <a:ext cx="6220150" cy="307378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200"/>
            </a:pPr>
            <a:r>
              <a:rPr dirty="0"/>
              <a:t>Before being passed along to the </a:t>
            </a:r>
            <a:r>
              <a:rPr b="1" dirty="0"/>
              <a:t>small intestine</a:t>
            </a:r>
            <a:r>
              <a:rPr dirty="0"/>
              <a:t>, it is churned and broken up into small </a:t>
            </a:r>
            <a:r>
              <a:rPr b="1" dirty="0"/>
              <a:t>emulsification droplets </a:t>
            </a:r>
            <a:r>
              <a:rPr dirty="0"/>
              <a:t>by the stomach. </a:t>
            </a:r>
          </a:p>
          <a:p>
            <a:pPr>
              <a:defRPr sz="2200"/>
            </a:pPr>
            <a:r>
              <a:rPr dirty="0"/>
              <a:t>In the small intestine, the droplets are coated with certain components of the bile—lecithin and bile acids—to prevent them from recombining into larger globules. </a:t>
            </a:r>
          </a:p>
          <a:p>
            <a:pPr>
              <a:defRPr sz="2200"/>
            </a:pP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lide Number"/>
          <p:cNvSpPr txBox="1">
            <a:spLocks noGrp="1"/>
          </p:cNvSpPr>
          <p:nvPr>
            <p:ph type="sldNum" sz="quarter" idx="4294967295"/>
          </p:nvPr>
        </p:nvSpPr>
        <p:spPr>
          <a:xfrm>
            <a:off x="8842091" y="6324600"/>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15</a:t>
            </a:fld>
            <a:endParaRPr/>
          </a:p>
        </p:txBody>
      </p:sp>
      <p:sp>
        <p:nvSpPr>
          <p:cNvPr id="138" name="Blood Lipoproteins…"/>
          <p:cNvSpPr txBox="1"/>
          <p:nvPr/>
        </p:nvSpPr>
        <p:spPr>
          <a:xfrm>
            <a:off x="621879" y="1162050"/>
            <a:ext cx="7544344" cy="350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4600"/>
              </a:lnSpc>
              <a:spcBef>
                <a:spcPts val="1200"/>
              </a:spcBef>
              <a:defRPr sz="2400" b="1">
                <a:latin typeface="Times"/>
                <a:ea typeface="Times"/>
                <a:cs typeface="Times"/>
                <a:sym typeface="Times"/>
              </a:defRPr>
            </a:pPr>
            <a:r>
              <a:rPr dirty="0"/>
              <a:t>Blood Lipoproteins </a:t>
            </a:r>
            <a:endParaRPr b="0" dirty="0"/>
          </a:p>
          <a:p>
            <a:pPr defTabSz="457200">
              <a:lnSpc>
                <a:spcPts val="4300"/>
              </a:lnSpc>
              <a:spcBef>
                <a:spcPts val="1200"/>
              </a:spcBef>
              <a:defRPr sz="2400">
                <a:latin typeface="Times"/>
                <a:ea typeface="Times"/>
                <a:cs typeface="Times"/>
                <a:sym typeface="Times"/>
              </a:defRPr>
            </a:pPr>
            <a:r>
              <a:rPr dirty="0"/>
              <a:t>Lipids are hydrophobic and don’t dissolve in the aqueous blood plasma. </a:t>
            </a:r>
          </a:p>
          <a:p>
            <a:pPr defTabSz="457200">
              <a:lnSpc>
                <a:spcPts val="4300"/>
              </a:lnSpc>
              <a:spcBef>
                <a:spcPts val="1200"/>
              </a:spcBef>
              <a:defRPr sz="2400">
                <a:latin typeface="Times"/>
                <a:ea typeface="Times"/>
                <a:cs typeface="Times"/>
                <a:sym typeface="Times"/>
              </a:defRPr>
            </a:pPr>
            <a:r>
              <a:rPr dirty="0"/>
              <a:t>To overcome this, they are transported in the form of complexes called </a:t>
            </a:r>
            <a:r>
              <a:rPr b="1" dirty="0"/>
              <a:t>lipoproteins</a:t>
            </a:r>
            <a:r>
              <a:rPr dirty="0"/>
              <a:t>—tiny droplets with a core of cholesterol and triglycerides and a coating of proteins and phospholipids.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Lipoproteins are classified into categories by their density:…"/>
          <p:cNvSpPr txBox="1"/>
          <p:nvPr/>
        </p:nvSpPr>
        <p:spPr>
          <a:xfrm>
            <a:off x="994978" y="1536582"/>
            <a:ext cx="7483103" cy="3111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sz="3000"/>
            </a:pPr>
            <a:r>
              <a:rPr dirty="0"/>
              <a:t>Lipoproteins are classified into categories by their density: </a:t>
            </a:r>
          </a:p>
          <a:p>
            <a:pPr>
              <a:defRPr sz="3000"/>
            </a:pPr>
            <a:endParaRPr dirty="0"/>
          </a:p>
          <a:p>
            <a:pPr>
              <a:defRPr sz="3000"/>
            </a:pPr>
            <a:r>
              <a:rPr dirty="0"/>
              <a:t>- </a:t>
            </a:r>
            <a:r>
              <a:rPr b="1" dirty="0"/>
              <a:t>high-density lipoproteins </a:t>
            </a:r>
            <a:r>
              <a:rPr dirty="0"/>
              <a:t>(HDLs), </a:t>
            </a:r>
          </a:p>
          <a:p>
            <a:pPr>
              <a:defRPr sz="3000"/>
            </a:pPr>
            <a:r>
              <a:rPr dirty="0"/>
              <a:t>- </a:t>
            </a:r>
            <a:r>
              <a:rPr b="1" dirty="0"/>
              <a:t>low-density lipoproteins</a:t>
            </a:r>
            <a:r>
              <a:rPr dirty="0"/>
              <a:t> (LDLs),</a:t>
            </a:r>
          </a:p>
          <a:p>
            <a:pPr>
              <a:defRPr sz="3000"/>
            </a:pPr>
            <a:r>
              <a:rPr dirty="0"/>
              <a:t>- and </a:t>
            </a:r>
            <a:r>
              <a:rPr b="1" dirty="0"/>
              <a:t>very-low-density lipoproteins </a:t>
            </a:r>
            <a:r>
              <a:rPr dirty="0"/>
              <a:t>(VLDLs).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VLDLs, produced in the liver, transport triglycer- ides to adipose tissue for storage;…"/>
          <p:cNvSpPr txBox="1"/>
          <p:nvPr/>
        </p:nvSpPr>
        <p:spPr>
          <a:xfrm>
            <a:off x="263634" y="669270"/>
            <a:ext cx="8065820" cy="551946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200"/>
            </a:pPr>
            <a:r>
              <a:rPr dirty="0"/>
              <a:t>VLDLs, produced in the liver, transport </a:t>
            </a:r>
            <a:r>
              <a:rPr dirty="0" smtClean="0"/>
              <a:t>triglycerides </a:t>
            </a:r>
            <a:r>
              <a:rPr dirty="0"/>
              <a:t>to adipose tissue for storage; </a:t>
            </a:r>
          </a:p>
          <a:p>
            <a:pPr>
              <a:defRPr sz="3200"/>
            </a:pPr>
            <a:endParaRPr dirty="0"/>
          </a:p>
          <a:p>
            <a:pPr>
              <a:defRPr sz="3200"/>
            </a:pPr>
            <a:r>
              <a:rPr dirty="0"/>
              <a:t>when the triglycerides are removed, the VLDLs become LDLs, which contain mostly cholesterol. </a:t>
            </a:r>
          </a:p>
          <a:p>
            <a:pPr>
              <a:defRPr sz="3200"/>
            </a:pPr>
            <a:endParaRPr dirty="0"/>
          </a:p>
          <a:p>
            <a:pPr>
              <a:defRPr sz="3200"/>
            </a:pPr>
            <a:r>
              <a:rPr dirty="0"/>
              <a:t>Cells that need cholesterol, such as those that synthesize steroid hormones, absorb LDLs from the blood by receptor-mediated endocytosis.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High-density lipoproteins start as protein shells produced in the liver.…"/>
          <p:cNvSpPr txBox="1"/>
          <p:nvPr/>
        </p:nvSpPr>
        <p:spPr>
          <a:xfrm>
            <a:off x="996583" y="454841"/>
            <a:ext cx="6973739" cy="564257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500"/>
            </a:pPr>
            <a:r>
              <a:rPr sz="3600" dirty="0"/>
              <a:t>High-density lipoproteins start as protein shells produced in the liver. </a:t>
            </a:r>
          </a:p>
          <a:p>
            <a:pPr>
              <a:defRPr sz="2500"/>
            </a:pPr>
            <a:r>
              <a:rPr sz="3600" dirty="0"/>
              <a:t>They travel in the blood and pick up excess cholesterol and phospholipids from the tissues. </a:t>
            </a:r>
          </a:p>
          <a:p>
            <a:pPr>
              <a:defRPr sz="2500"/>
            </a:pPr>
            <a:r>
              <a:rPr sz="3600" dirty="0"/>
              <a:t>The next time the HDL circulates through the liver, cholesterol is removed and eliminated in the bile.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refore, HDLs are a vehicle for removing excess cholesterol from the body.…"/>
          <p:cNvSpPr txBox="1"/>
          <p:nvPr/>
        </p:nvSpPr>
        <p:spPr>
          <a:xfrm>
            <a:off x="1241065" y="578942"/>
            <a:ext cx="5990506" cy="5027017"/>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500"/>
            </a:pPr>
            <a:r>
              <a:rPr sz="4000" dirty="0"/>
              <a:t>Therefore, HDLs are a vehicle for removing excess cholesterol from the body.</a:t>
            </a:r>
          </a:p>
          <a:p>
            <a:pPr>
              <a:defRPr sz="2500"/>
            </a:pPr>
            <a:endParaRPr sz="4000" dirty="0"/>
          </a:p>
          <a:p>
            <a:pPr>
              <a:defRPr sz="2500"/>
            </a:pPr>
            <a:r>
              <a:rPr sz="4000" dirty="0"/>
              <a:t>A high concentration of HDL protects against atherosclerosis.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EARNING OUTCOMES"/>
          <p:cNvSpPr txBox="1">
            <a:spLocks noGrp="1"/>
          </p:cNvSpPr>
          <p:nvPr>
            <p:ph type="title"/>
          </p:nvPr>
        </p:nvSpPr>
        <p:spPr>
          <a:xfrm>
            <a:off x="311698" y="273570"/>
            <a:ext cx="8520604" cy="572712"/>
          </a:xfrm>
          <a:prstGeom prst="rect">
            <a:avLst/>
          </a:prstGeom>
        </p:spPr>
        <p:txBody>
          <a:bodyPr>
            <a:normAutofit fontScale="90000"/>
          </a:bodyPr>
          <a:lstStyle>
            <a:lvl1pPr algn="ctr" defTabSz="902208">
              <a:defRPr sz="2600" b="1">
                <a:latin typeface="Georgia"/>
                <a:ea typeface="Georgia"/>
                <a:cs typeface="Georgia"/>
                <a:sym typeface="Georgia"/>
              </a:defRPr>
            </a:lvl1pPr>
          </a:lstStyle>
          <a:p>
            <a:r>
              <a:rPr dirty="0"/>
              <a:t>LEARNING OUTCOMES</a:t>
            </a:r>
          </a:p>
        </p:txBody>
      </p:sp>
      <p:sp>
        <p:nvSpPr>
          <p:cNvPr id="48" name="As a result of the lesson you will be able to:…"/>
          <p:cNvSpPr txBox="1">
            <a:spLocks noGrp="1"/>
          </p:cNvSpPr>
          <p:nvPr>
            <p:ph type="body" idx="1"/>
          </p:nvPr>
        </p:nvSpPr>
        <p:spPr>
          <a:xfrm>
            <a:off x="311698" y="846282"/>
            <a:ext cx="8520604" cy="5306247"/>
          </a:xfrm>
          <a:prstGeom prst="rect">
            <a:avLst/>
          </a:prstGeom>
        </p:spPr>
        <p:txBody>
          <a:bodyPr/>
          <a:lstStyle/>
          <a:p>
            <a:pPr marL="182879" indent="-126999" defTabSz="182880">
              <a:lnSpc>
                <a:spcPct val="100000"/>
              </a:lnSpc>
              <a:spcBef>
                <a:spcPts val="500"/>
              </a:spcBef>
              <a:buClr>
                <a:srgbClr val="000000"/>
              </a:buClr>
              <a:buFont typeface="Times"/>
              <a:buChar char="•"/>
              <a:defRPr sz="1373">
                <a:solidFill>
                  <a:srgbClr val="000000"/>
                </a:solidFill>
                <a:latin typeface="Times"/>
                <a:ea typeface="Times"/>
                <a:cs typeface="Times"/>
                <a:sym typeface="Times"/>
              </a:defRPr>
            </a:pPr>
            <a:r>
              <a:rPr sz="1600" dirty="0"/>
              <a:t>define </a:t>
            </a:r>
            <a:r>
              <a:rPr sz="1600" i="1" dirty="0"/>
              <a:t>calorie </a:t>
            </a:r>
            <a:r>
              <a:rPr sz="1600" dirty="0"/>
              <a:t>and identify the three primary sources of dietary calories; </a:t>
            </a:r>
            <a:br>
              <a:rPr sz="1600" dirty="0"/>
            </a:br>
            <a:endParaRPr sz="1600" dirty="0"/>
          </a:p>
          <a:p>
            <a:pPr marL="182879" indent="-126999" defTabSz="182880">
              <a:lnSpc>
                <a:spcPct val="100000"/>
              </a:lnSpc>
              <a:spcBef>
                <a:spcPts val="500"/>
              </a:spcBef>
              <a:buClr>
                <a:srgbClr val="000000"/>
              </a:buClr>
              <a:buFont typeface="Times"/>
              <a:buChar char="•"/>
              <a:defRPr sz="1373">
                <a:solidFill>
                  <a:srgbClr val="000000"/>
                </a:solidFill>
                <a:latin typeface="Times"/>
                <a:ea typeface="Times"/>
                <a:cs typeface="Times"/>
                <a:sym typeface="Times"/>
              </a:defRPr>
            </a:pPr>
            <a:r>
              <a:rPr sz="1600" dirty="0"/>
              <a:t>define </a:t>
            </a:r>
            <a:r>
              <a:rPr sz="1600" i="1" dirty="0"/>
              <a:t>nutrient, </a:t>
            </a:r>
            <a:r>
              <a:rPr sz="1600" dirty="0"/>
              <a:t>identify the six major categories of nutrients, and distinguish between macronutrients and micronutrients; </a:t>
            </a:r>
            <a:br>
              <a:rPr sz="1600" dirty="0"/>
            </a:br>
            <a:endParaRPr sz="1600" dirty="0"/>
          </a:p>
          <a:p>
            <a:pPr marL="182879" indent="-126999" defTabSz="182880">
              <a:lnSpc>
                <a:spcPct val="100000"/>
              </a:lnSpc>
              <a:spcBef>
                <a:spcPts val="500"/>
              </a:spcBef>
              <a:buClr>
                <a:srgbClr val="000000"/>
              </a:buClr>
              <a:buFont typeface="Times"/>
              <a:buChar char="•"/>
              <a:defRPr sz="1373">
                <a:solidFill>
                  <a:srgbClr val="000000"/>
                </a:solidFill>
                <a:latin typeface="Times"/>
                <a:ea typeface="Times"/>
                <a:cs typeface="Times"/>
                <a:sym typeface="Times"/>
              </a:defRPr>
            </a:pPr>
            <a:r>
              <a:rPr sz="1600" dirty="0"/>
              <a:t>identify the major forms and sources of dietary carbohydrates; </a:t>
            </a:r>
            <a:br>
              <a:rPr sz="1600" dirty="0"/>
            </a:br>
            <a:endParaRPr sz="1600" dirty="0"/>
          </a:p>
          <a:p>
            <a:pPr marL="182879" indent="-126999" defTabSz="182880">
              <a:lnSpc>
                <a:spcPct val="100000"/>
              </a:lnSpc>
              <a:spcBef>
                <a:spcPts val="500"/>
              </a:spcBef>
              <a:buClr>
                <a:srgbClr val="000000"/>
              </a:buClr>
              <a:buFont typeface="Times"/>
              <a:buChar char="•"/>
              <a:defRPr sz="1373">
                <a:solidFill>
                  <a:srgbClr val="000000"/>
                </a:solidFill>
                <a:latin typeface="Times"/>
                <a:ea typeface="Times"/>
                <a:cs typeface="Times"/>
                <a:sym typeface="Times"/>
              </a:defRPr>
            </a:pPr>
            <a:r>
              <a:rPr sz="1600" dirty="0"/>
              <a:t>name some forms of dietary fiber, explain why fiber is important in the diet yet is not a nutrient, and distinguish water-soluble from water-insoluble fiber; </a:t>
            </a:r>
            <a:br>
              <a:rPr sz="1600" dirty="0"/>
            </a:br>
            <a:endParaRPr sz="1600" dirty="0"/>
          </a:p>
          <a:p>
            <a:pPr marL="182879" indent="-126999" defTabSz="182880">
              <a:lnSpc>
                <a:spcPct val="100000"/>
              </a:lnSpc>
              <a:spcBef>
                <a:spcPts val="500"/>
              </a:spcBef>
              <a:buClr>
                <a:srgbClr val="000000"/>
              </a:buClr>
              <a:buFont typeface="Times"/>
              <a:buChar char="•"/>
              <a:defRPr sz="1373">
                <a:solidFill>
                  <a:srgbClr val="000000"/>
                </a:solidFill>
                <a:latin typeface="Times"/>
                <a:ea typeface="Times"/>
                <a:cs typeface="Times"/>
                <a:sym typeface="Times"/>
              </a:defRPr>
            </a:pPr>
            <a:r>
              <a:rPr sz="1600" dirty="0"/>
              <a:t>discuss the forms of dietary lipid and explain why lipids are a more efficient means of energy storage than carbohydrates are; </a:t>
            </a:r>
            <a:br>
              <a:rPr sz="1600" dirty="0"/>
            </a:br>
            <a:endParaRPr sz="1600" dirty="0"/>
          </a:p>
          <a:p>
            <a:pPr marL="182879" indent="-126999" defTabSz="182880">
              <a:lnSpc>
                <a:spcPct val="100000"/>
              </a:lnSpc>
              <a:spcBef>
                <a:spcPts val="500"/>
              </a:spcBef>
              <a:buClr>
                <a:srgbClr val="000000"/>
              </a:buClr>
              <a:buFont typeface="Times"/>
              <a:buChar char="•"/>
              <a:defRPr sz="1373">
                <a:solidFill>
                  <a:srgbClr val="000000"/>
                </a:solidFill>
                <a:latin typeface="Times"/>
                <a:ea typeface="Times"/>
                <a:cs typeface="Times"/>
                <a:sym typeface="Times"/>
              </a:defRPr>
            </a:pPr>
            <a:r>
              <a:rPr lang="en-US" sz="1600" dirty="0" smtClean="0"/>
              <a:t>D</a:t>
            </a:r>
            <a:r>
              <a:rPr sz="1600" dirty="0" smtClean="0"/>
              <a:t>escribe</a:t>
            </a:r>
            <a:r>
              <a:rPr lang="ru-RU" sz="1600" dirty="0" smtClean="0"/>
              <a:t> </a:t>
            </a:r>
            <a:r>
              <a:rPr sz="1600" dirty="0" smtClean="0"/>
              <a:t>forms</a:t>
            </a:r>
            <a:r>
              <a:rPr lang="ru-RU" sz="1600" dirty="0" smtClean="0"/>
              <a:t>  </a:t>
            </a:r>
            <a:r>
              <a:rPr sz="1600" dirty="0" smtClean="0"/>
              <a:t>of</a:t>
            </a:r>
            <a:r>
              <a:rPr lang="ru-RU" sz="1600" dirty="0" smtClean="0"/>
              <a:t> </a:t>
            </a:r>
            <a:r>
              <a:rPr sz="1600" dirty="0" smtClean="0"/>
              <a:t>blood</a:t>
            </a:r>
            <a:r>
              <a:rPr lang="ru-RU" sz="1600" dirty="0" smtClean="0"/>
              <a:t> </a:t>
            </a:r>
            <a:r>
              <a:rPr sz="1600" dirty="0" smtClean="0"/>
              <a:t>lipoproteins</a:t>
            </a:r>
            <a:r>
              <a:rPr lang="ru-RU" sz="1600" dirty="0" smtClean="0"/>
              <a:t>  </a:t>
            </a:r>
            <a:r>
              <a:rPr sz="1600" dirty="0" smtClean="0"/>
              <a:t>and</a:t>
            </a:r>
            <a:r>
              <a:rPr lang="ru-RU" sz="1600" dirty="0" smtClean="0"/>
              <a:t> </a:t>
            </a:r>
            <a:r>
              <a:rPr sz="1600" dirty="0" smtClean="0"/>
              <a:t>explain</a:t>
            </a:r>
            <a:r>
              <a:rPr lang="ru-RU" sz="1600" dirty="0" smtClean="0"/>
              <a:t> </a:t>
            </a:r>
            <a:r>
              <a:rPr sz="1600" dirty="0" smtClean="0"/>
              <a:t>their </a:t>
            </a:r>
            <a:r>
              <a:rPr sz="1600" dirty="0"/>
              <a:t>respective functions; </a:t>
            </a:r>
            <a:br>
              <a:rPr sz="1600" dirty="0"/>
            </a:br>
            <a:endParaRPr sz="1600" dirty="0"/>
          </a:p>
          <a:p>
            <a:pPr marL="209774" indent="-153894" defTabSz="182880">
              <a:lnSpc>
                <a:spcPct val="100000"/>
              </a:lnSpc>
              <a:spcBef>
                <a:spcPts val="500"/>
              </a:spcBef>
              <a:buClr>
                <a:srgbClr val="000000"/>
              </a:buClr>
              <a:buFont typeface="Times"/>
              <a:buChar char="•"/>
              <a:defRPr sz="1133">
                <a:solidFill>
                  <a:srgbClr val="000000"/>
                </a:solidFill>
                <a:latin typeface="Times"/>
                <a:ea typeface="Times"/>
                <a:cs typeface="Times"/>
                <a:sym typeface="Times"/>
              </a:defRPr>
            </a:pPr>
            <a:r>
              <a:rPr lang="en-US" sz="1600" dirty="0"/>
              <a:t>D</a:t>
            </a:r>
            <a:r>
              <a:rPr sz="1600" dirty="0" smtClean="0"/>
              <a:t>iscuss </a:t>
            </a:r>
            <a:r>
              <a:rPr sz="1600" dirty="0"/>
              <a:t>the body’s protein and amino acid </a:t>
            </a:r>
            <a:r>
              <a:rPr sz="1600" dirty="0" smtClean="0"/>
              <a:t>requirements</a:t>
            </a:r>
            <a:r>
              <a:rPr sz="1600" dirty="0"/>
              <a:t/>
            </a:r>
            <a:br>
              <a:rPr sz="1600" dirty="0"/>
            </a:br>
            <a:endParaRPr sz="1600" dirty="0"/>
          </a:p>
          <a:p>
            <a:pPr marL="192819" indent="-136939" defTabSz="182880">
              <a:lnSpc>
                <a:spcPct val="100000"/>
              </a:lnSpc>
              <a:spcBef>
                <a:spcPts val="500"/>
              </a:spcBef>
              <a:buClr>
                <a:srgbClr val="000000"/>
              </a:buClr>
              <a:buFont typeface="Times"/>
              <a:buChar char="•"/>
              <a:defRPr sz="1533">
                <a:solidFill>
                  <a:srgbClr val="000000"/>
                </a:solidFill>
                <a:latin typeface="Times"/>
                <a:ea typeface="Times"/>
                <a:cs typeface="Times"/>
                <a:sym typeface="Times"/>
              </a:defRPr>
            </a:pPr>
            <a:r>
              <a:rPr lang="en-US" sz="1600" dirty="0" smtClean="0"/>
              <a:t>D</a:t>
            </a:r>
            <a:r>
              <a:rPr sz="1600" dirty="0" smtClean="0"/>
              <a:t>escribe minerals </a:t>
            </a:r>
            <a:r>
              <a:rPr sz="1600" dirty="0"/>
              <a:t>and vitamins required </a:t>
            </a:r>
            <a:r>
              <a:rPr lang="en-US" sz="1600" dirty="0" smtClean="0"/>
              <a:t>for </a:t>
            </a:r>
            <a:r>
              <a:rPr sz="1600" dirty="0" smtClean="0"/>
              <a:t>the </a:t>
            </a:r>
            <a:r>
              <a:rPr sz="1600" dirty="0"/>
              <a:t>diet. </a:t>
            </a:r>
            <a:r>
              <a:rPr dirty="0"/>
              <a:t/>
            </a:r>
            <a:br>
              <a:rPr dirty="0"/>
            </a:br>
            <a:endParaRPr dirty="0"/>
          </a:p>
        </p:txBody>
      </p:sp>
      <p:sp>
        <p:nvSpPr>
          <p:cNvPr id="49"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endParaRPr/>
          </a:p>
        </p:txBody>
      </p:sp>
      <p:sp>
        <p:nvSpPr>
          <p:cNvPr id="50" name="Rectangle"/>
          <p:cNvSpPr/>
          <p:nvPr/>
        </p:nvSpPr>
        <p:spPr>
          <a:xfrm>
            <a:off x="4319730" y="5846621"/>
            <a:ext cx="4765292" cy="57061"/>
          </a:xfrm>
          <a:prstGeom prst="rect">
            <a:avLst/>
          </a:prstGeom>
          <a:blipFill>
            <a:blip r:embed="rId2"/>
          </a:blip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endParaRPr/>
          </a:p>
        </p:txBody>
      </p:sp>
      <p:grpSp>
        <p:nvGrpSpPr>
          <p:cNvPr id="55" name="Group"/>
          <p:cNvGrpSpPr/>
          <p:nvPr/>
        </p:nvGrpSpPr>
        <p:grpSpPr>
          <a:xfrm>
            <a:off x="-74259" y="6205464"/>
            <a:ext cx="12248970" cy="755701"/>
            <a:chOff x="0" y="0"/>
            <a:chExt cx="12248969" cy="755700"/>
          </a:xfrm>
        </p:grpSpPr>
        <p:sp>
          <p:nvSpPr>
            <p:cNvPr id="51" name="Rectangle"/>
            <p:cNvSpPr/>
            <p:nvPr/>
          </p:nvSpPr>
          <p:spPr>
            <a:xfrm>
              <a:off x="2797115" y="18571"/>
              <a:ext cx="9451854" cy="684195"/>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52" name="Rectangle"/>
            <p:cNvSpPr/>
            <p:nvPr/>
          </p:nvSpPr>
          <p:spPr>
            <a:xfrm>
              <a:off x="58514" y="16860"/>
              <a:ext cx="2922819" cy="738840"/>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53" name="image1.png" descr="image1.png"/>
            <p:cNvPicPr>
              <a:picLocks noChangeAspect="1"/>
            </p:cNvPicPr>
            <p:nvPr/>
          </p:nvPicPr>
          <p:blipFill>
            <a:blip r:embed="rId3">
              <a:extLst/>
            </a:blip>
            <a:stretch>
              <a:fillRect/>
            </a:stretch>
          </p:blipFill>
          <p:spPr>
            <a:xfrm>
              <a:off x="-1" y="-1"/>
              <a:ext cx="704327" cy="613871"/>
            </a:xfrm>
            <a:prstGeom prst="rect">
              <a:avLst/>
            </a:prstGeom>
            <a:ln w="12700" cap="flat">
              <a:noFill/>
              <a:miter lim="400000"/>
            </a:ln>
            <a:effectLst/>
          </p:spPr>
        </p:pic>
        <p:sp>
          <p:nvSpPr>
            <p:cNvPr id="54" name="Al-Farabi Kazakh National University…"/>
            <p:cNvSpPr txBox="1"/>
            <p:nvPr/>
          </p:nvSpPr>
          <p:spPr>
            <a:xfrm>
              <a:off x="680791" y="153863"/>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1" animBg="1" advAuto="0"/>
      <p:bldP spid="50"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cNvSpPr txBox="1">
            <a:spLocks noGrp="1"/>
          </p:cNvSpPr>
          <p:nvPr>
            <p:ph type="sldNum" sz="quarter" idx="4294967295"/>
          </p:nvPr>
        </p:nvSpPr>
        <p:spPr>
          <a:xfrm>
            <a:off x="8842091" y="6324600"/>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20</a:t>
            </a:fld>
            <a:endParaRPr/>
          </a:p>
        </p:txBody>
      </p:sp>
      <p:sp>
        <p:nvSpPr>
          <p:cNvPr id="149" name="Текст"/>
          <p:cNvSpPr txBox="1"/>
          <p:nvPr/>
        </p:nvSpPr>
        <p:spPr>
          <a:xfrm>
            <a:off x="76200" y="-2628901"/>
            <a:ext cx="190500"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2800"/>
              </a:lnSpc>
              <a:defRPr sz="1200">
                <a:latin typeface="Times"/>
                <a:ea typeface="Times"/>
                <a:cs typeface="Times"/>
                <a:sym typeface="Times"/>
              </a:defRPr>
            </a:lvl1pPr>
          </a:lstStyle>
          <a:p>
            <a:r>
              <a:t> </a:t>
            </a:r>
          </a:p>
        </p:txBody>
      </p:sp>
      <p:sp>
        <p:nvSpPr>
          <p:cNvPr id="150" name="Текст"/>
          <p:cNvSpPr txBox="1"/>
          <p:nvPr/>
        </p:nvSpPr>
        <p:spPr>
          <a:xfrm>
            <a:off x="4260850" y="114299"/>
            <a:ext cx="190500"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2800"/>
              </a:lnSpc>
              <a:defRPr sz="1200">
                <a:latin typeface="Times"/>
                <a:ea typeface="Times"/>
                <a:cs typeface="Times"/>
                <a:sym typeface="Times"/>
              </a:defRPr>
            </a:lvl1pPr>
          </a:lstStyle>
          <a:p>
            <a:r>
              <a:t> </a:t>
            </a:r>
          </a:p>
        </p:txBody>
      </p:sp>
      <p:sp>
        <p:nvSpPr>
          <p:cNvPr id="151" name="Proteins…"/>
          <p:cNvSpPr txBox="1"/>
          <p:nvPr/>
        </p:nvSpPr>
        <p:spPr>
          <a:xfrm>
            <a:off x="281695" y="114299"/>
            <a:ext cx="8560396" cy="6247864"/>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ctr">
              <a:defRPr sz="2200" b="1"/>
            </a:pPr>
            <a:r>
              <a:rPr sz="2800" dirty="0"/>
              <a:t>Proteins</a:t>
            </a:r>
          </a:p>
          <a:p>
            <a:endParaRPr sz="2800" dirty="0"/>
          </a:p>
          <a:p>
            <a:r>
              <a:rPr sz="2800" dirty="0"/>
              <a:t>Protein constitutes about </a:t>
            </a:r>
            <a:r>
              <a:rPr sz="2800" b="1" dirty="0"/>
              <a:t>12% to 15% of the body’s mass;</a:t>
            </a:r>
            <a:r>
              <a:rPr sz="2800" dirty="0"/>
              <a:t> about </a:t>
            </a:r>
            <a:r>
              <a:rPr sz="2800" b="1" dirty="0"/>
              <a:t>65%</a:t>
            </a:r>
            <a:r>
              <a:rPr sz="2800" dirty="0"/>
              <a:t> of your protein is in your </a:t>
            </a:r>
            <a:r>
              <a:rPr sz="2800" b="1" dirty="0"/>
              <a:t>skeletal muscles</a:t>
            </a:r>
            <a:r>
              <a:rPr sz="2800" dirty="0"/>
              <a:t>. </a:t>
            </a:r>
          </a:p>
          <a:p>
            <a:endParaRPr sz="2800" dirty="0"/>
          </a:p>
          <a:p>
            <a:pPr algn="ctr">
              <a:defRPr sz="2300" b="1"/>
            </a:pPr>
            <a:r>
              <a:rPr sz="2800" dirty="0"/>
              <a:t>The proteins function:</a:t>
            </a:r>
          </a:p>
          <a:p>
            <a:pPr algn="just">
              <a:defRPr sz="2100" b="1">
                <a:latin typeface="Times New Roman"/>
                <a:ea typeface="Times New Roman"/>
                <a:cs typeface="Times New Roman"/>
                <a:sym typeface="Times New Roman"/>
              </a:defRPr>
            </a:pPr>
            <a:endParaRPr sz="2800" dirty="0"/>
          </a:p>
          <a:p>
            <a:pPr marL="210552" indent="-210552" algn="just" defTabSz="457200">
              <a:lnSpc>
                <a:spcPts val="4000"/>
              </a:lnSpc>
              <a:spcBef>
                <a:spcPts val="1200"/>
              </a:spcBef>
              <a:buSzPct val="100000"/>
              <a:buChar char="•"/>
              <a:defRPr sz="2100">
                <a:latin typeface="Times New Roman"/>
                <a:ea typeface="Times New Roman"/>
                <a:cs typeface="Times New Roman"/>
                <a:sym typeface="Times New Roman"/>
              </a:defRPr>
            </a:pPr>
            <a:r>
              <a:rPr sz="2800" dirty="0"/>
              <a:t>They serve as signaling molecules (hormones and growth factors);</a:t>
            </a:r>
          </a:p>
          <a:p>
            <a:pPr marL="210552" indent="-210552" algn="just" defTabSz="457200">
              <a:lnSpc>
                <a:spcPts val="4000"/>
              </a:lnSpc>
              <a:spcBef>
                <a:spcPts val="1200"/>
              </a:spcBef>
              <a:buSzPct val="100000"/>
              <a:buChar char="•"/>
              <a:defRPr sz="2100">
                <a:latin typeface="Times New Roman"/>
                <a:ea typeface="Times New Roman"/>
                <a:cs typeface="Times New Roman"/>
                <a:sym typeface="Times New Roman"/>
              </a:defRPr>
            </a:pPr>
            <a:r>
              <a:rPr sz="2800" dirty="0"/>
              <a:t>protective antibodies; </a:t>
            </a:r>
          </a:p>
          <a:p>
            <a:pPr marL="210552" indent="-210552" algn="just" defTabSz="457200">
              <a:lnSpc>
                <a:spcPts val="4000"/>
              </a:lnSpc>
              <a:spcBef>
                <a:spcPts val="1200"/>
              </a:spcBef>
              <a:buSzPct val="100000"/>
              <a:buChar char="•"/>
              <a:defRPr sz="2100">
                <a:latin typeface="Times New Roman"/>
                <a:ea typeface="Times New Roman"/>
                <a:cs typeface="Times New Roman"/>
                <a:sym typeface="Times New Roman"/>
              </a:defRPr>
            </a:pPr>
            <a:r>
              <a:rPr sz="2800" dirty="0"/>
              <a:t>and membrane receptors, pumps, and ion channels. </a:t>
            </a:r>
          </a:p>
          <a:p>
            <a:endParaRPr sz="12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143" y="567789"/>
            <a:ext cx="8168185" cy="4811574"/>
          </a:xfrm>
          <a:prstGeom prst="rect">
            <a:avLst/>
          </a:prstGeom>
        </p:spPr>
        <p:txBody>
          <a:bodyPr wrap="square">
            <a:spAutoFit/>
          </a:bodyPr>
          <a:lstStyle/>
          <a:p>
            <a:pPr marL="210552" indent="-210552" algn="just" defTabSz="457200">
              <a:lnSpc>
                <a:spcPts val="4000"/>
              </a:lnSpc>
              <a:spcBef>
                <a:spcPts val="1200"/>
              </a:spcBef>
              <a:buSzPct val="100000"/>
              <a:buChar char="•"/>
              <a:defRPr sz="2100">
                <a:latin typeface="Times New Roman"/>
                <a:ea typeface="Times New Roman"/>
                <a:cs typeface="Times New Roman"/>
                <a:sym typeface="Times New Roman"/>
              </a:defRPr>
            </a:pPr>
            <a:r>
              <a:rPr lang="en-US" dirty="0" smtClean="0"/>
              <a:t>Their function is </a:t>
            </a:r>
            <a:r>
              <a:rPr lang="en-US" dirty="0"/>
              <a:t>in oxygen transport (hemoglobin), </a:t>
            </a:r>
          </a:p>
          <a:p>
            <a:pPr marL="210552" indent="-210552" algn="just" defTabSz="457200">
              <a:lnSpc>
                <a:spcPts val="4000"/>
              </a:lnSpc>
              <a:spcBef>
                <a:spcPts val="1200"/>
              </a:spcBef>
              <a:buSzPct val="100000"/>
              <a:buChar char="•"/>
              <a:defRPr sz="2100">
                <a:latin typeface="Times New Roman"/>
                <a:ea typeface="Times New Roman"/>
                <a:cs typeface="Times New Roman"/>
                <a:sym typeface="Times New Roman"/>
              </a:defRPr>
            </a:pPr>
            <a:r>
              <a:rPr lang="en-US" dirty="0"/>
              <a:t>muscle contraction (myosin and actin), </a:t>
            </a:r>
          </a:p>
          <a:p>
            <a:pPr marL="210552" indent="-210552" algn="just" defTabSz="457200">
              <a:lnSpc>
                <a:spcPts val="4000"/>
              </a:lnSpc>
              <a:spcBef>
                <a:spcPts val="1200"/>
              </a:spcBef>
              <a:buSzPct val="100000"/>
              <a:buChar char="•"/>
              <a:defRPr sz="2100">
                <a:latin typeface="Times New Roman"/>
                <a:ea typeface="Times New Roman"/>
                <a:cs typeface="Times New Roman"/>
                <a:sym typeface="Times New Roman"/>
              </a:defRPr>
            </a:pPr>
            <a:r>
              <a:rPr lang="en-US" dirty="0"/>
              <a:t>and as enzymes that catalyze nearly every major reaction of cellular metabolism. </a:t>
            </a:r>
          </a:p>
          <a:p>
            <a:pPr marL="210552" indent="-210552" algn="just" defTabSz="457200">
              <a:lnSpc>
                <a:spcPts val="4000"/>
              </a:lnSpc>
              <a:spcBef>
                <a:spcPts val="1200"/>
              </a:spcBef>
              <a:buSzPct val="100000"/>
              <a:buChar char="•"/>
              <a:defRPr sz="2100">
                <a:latin typeface="Times New Roman"/>
                <a:ea typeface="Times New Roman"/>
                <a:cs typeface="Times New Roman"/>
                <a:sym typeface="Times New Roman"/>
              </a:defRPr>
            </a:pPr>
            <a:r>
              <a:rPr lang="en-US" dirty="0"/>
              <a:t>Fibrous proteins such as collagen, elastin, and keratin make up much of the structure of skin, hair, nails, bones, cartilages, tendons, and ligaments. </a:t>
            </a:r>
          </a:p>
          <a:p>
            <a:pPr marL="210552" indent="-210552" algn="just" defTabSz="457200">
              <a:lnSpc>
                <a:spcPts val="4000"/>
              </a:lnSpc>
              <a:spcBef>
                <a:spcPts val="1200"/>
              </a:spcBef>
              <a:buSzPct val="100000"/>
              <a:buChar char="•"/>
              <a:defRPr sz="2100">
                <a:latin typeface="Times New Roman"/>
                <a:ea typeface="Times New Roman"/>
                <a:cs typeface="Times New Roman"/>
                <a:sym typeface="Times New Roman"/>
              </a:defRPr>
            </a:pPr>
            <a:r>
              <a:rPr lang="en-US" dirty="0"/>
              <a:t>No other class of biomolecules has such a broad variety of functions. </a:t>
            </a:r>
            <a:endParaRPr lang="en-US" sz="1100" dirty="0"/>
          </a:p>
        </p:txBody>
      </p:sp>
    </p:spTree>
    <p:extLst>
      <p:ext uri="{BB962C8B-B14F-4D97-AF65-F5344CB8AC3E}">
        <p14:creationId xmlns:p14="http://schemas.microsoft.com/office/powerpoint/2010/main" val="24175468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lide Number"/>
          <p:cNvSpPr txBox="1">
            <a:spLocks noGrp="1"/>
          </p:cNvSpPr>
          <p:nvPr>
            <p:ph type="sldNum" sz="quarter" idx="4294967295"/>
          </p:nvPr>
        </p:nvSpPr>
        <p:spPr>
          <a:xfrm>
            <a:off x="8842091" y="6324600"/>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22</a:t>
            </a:fld>
            <a:endParaRPr/>
          </a:p>
        </p:txBody>
      </p:sp>
      <p:sp>
        <p:nvSpPr>
          <p:cNvPr id="154" name="Текст"/>
          <p:cNvSpPr txBox="1"/>
          <p:nvPr/>
        </p:nvSpPr>
        <p:spPr>
          <a:xfrm>
            <a:off x="1408970" y="1219201"/>
            <a:ext cx="1905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2800"/>
              </a:lnSpc>
              <a:defRPr sz="1200">
                <a:latin typeface="Times"/>
                <a:ea typeface="Times"/>
                <a:cs typeface="Times"/>
                <a:sym typeface="Times"/>
              </a:defRPr>
            </a:lvl1pPr>
          </a:lstStyle>
          <a:p>
            <a:r>
              <a:t> </a:t>
            </a:r>
          </a:p>
        </p:txBody>
      </p:sp>
      <p:sp>
        <p:nvSpPr>
          <p:cNvPr id="155" name="Текст"/>
          <p:cNvSpPr txBox="1"/>
          <p:nvPr/>
        </p:nvSpPr>
        <p:spPr>
          <a:xfrm>
            <a:off x="162491" y="552449"/>
            <a:ext cx="1905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2800"/>
              </a:lnSpc>
              <a:defRPr sz="1200">
                <a:latin typeface="Times"/>
                <a:ea typeface="Times"/>
                <a:cs typeface="Times"/>
                <a:sym typeface="Times"/>
              </a:defRPr>
            </a:lvl1pPr>
          </a:lstStyle>
          <a:p>
            <a:r>
              <a:t> </a:t>
            </a:r>
          </a:p>
        </p:txBody>
      </p:sp>
      <p:sp>
        <p:nvSpPr>
          <p:cNvPr id="156" name="Adults can synthesize 12 of the 20 amino acids from other organic compounds when they are not available from the diet,…"/>
          <p:cNvSpPr txBox="1"/>
          <p:nvPr/>
        </p:nvSpPr>
        <p:spPr>
          <a:xfrm>
            <a:off x="577345" y="552449"/>
            <a:ext cx="7880128" cy="564257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200"/>
            </a:pPr>
            <a:r>
              <a:rPr sz="3600" dirty="0"/>
              <a:t>Adults can </a:t>
            </a:r>
            <a:r>
              <a:rPr sz="3600" b="1" dirty="0"/>
              <a:t>synthesize 12 of the 20 amino acids</a:t>
            </a:r>
            <a:r>
              <a:rPr sz="3600" dirty="0"/>
              <a:t> from other organic compounds when they are not available from the diet, </a:t>
            </a:r>
          </a:p>
          <a:p>
            <a:pPr>
              <a:defRPr sz="2200"/>
            </a:pPr>
            <a:endParaRPr sz="3600" dirty="0"/>
          </a:p>
          <a:p>
            <a:pPr>
              <a:defRPr sz="2200"/>
            </a:pPr>
            <a:r>
              <a:rPr sz="3600" dirty="0"/>
              <a:t>but there are </a:t>
            </a:r>
            <a:r>
              <a:rPr sz="3600" b="1" dirty="0"/>
              <a:t>8 essential amino acids</a:t>
            </a:r>
            <a:r>
              <a:rPr sz="3600" dirty="0"/>
              <a:t> that we cannot synthesize. </a:t>
            </a:r>
          </a:p>
          <a:p>
            <a:pPr>
              <a:defRPr sz="2200"/>
            </a:pPr>
            <a:endParaRPr sz="3600" dirty="0"/>
          </a:p>
          <a:p>
            <a:pPr>
              <a:defRPr sz="2200"/>
            </a:pPr>
            <a:r>
              <a:rPr sz="3600" dirty="0"/>
              <a:t>These must be obtained by including the right proteins in the diet.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lide Number"/>
          <p:cNvSpPr txBox="1">
            <a:spLocks noGrp="1"/>
          </p:cNvSpPr>
          <p:nvPr>
            <p:ph type="sldNum" sz="quarter" idx="4294967295"/>
          </p:nvPr>
        </p:nvSpPr>
        <p:spPr>
          <a:xfrm>
            <a:off x="8842091" y="6324600"/>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23</a:t>
            </a:fld>
            <a:endParaRPr/>
          </a:p>
        </p:txBody>
      </p:sp>
      <p:sp>
        <p:nvSpPr>
          <p:cNvPr id="159" name="Minerals constitute about 4% of the body mass, with three-quarters of this being the calcium and phosphorus in the bones and teeth.…"/>
          <p:cNvSpPr txBox="1"/>
          <p:nvPr/>
        </p:nvSpPr>
        <p:spPr>
          <a:xfrm>
            <a:off x="530324" y="380392"/>
            <a:ext cx="8083352" cy="36080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Minerals constitute about </a:t>
            </a:r>
            <a:r>
              <a:rPr b="1" dirty="0"/>
              <a:t>4% of the body mass</a:t>
            </a:r>
            <a:r>
              <a:rPr dirty="0"/>
              <a:t>, with three-quarters of this being the calcium and phosphorus in the bones and teeth. </a:t>
            </a:r>
          </a:p>
          <a:p>
            <a:endParaRPr dirty="0"/>
          </a:p>
          <a:p>
            <a:pPr marL="200526" indent="-200526">
              <a:buSzPct val="100000"/>
              <a:buChar char="•"/>
            </a:pPr>
            <a:r>
              <a:rPr dirty="0"/>
              <a:t>Phosphorus is also a key structural component of phospholipids and ATP. </a:t>
            </a:r>
          </a:p>
          <a:p>
            <a:pPr marL="200526" indent="-200526">
              <a:buSzPct val="100000"/>
              <a:buChar char="•"/>
            </a:pPr>
            <a:r>
              <a:rPr dirty="0"/>
              <a:t>Calcium, iron, magnesium, and manganese function as cofactors for enzymes. </a:t>
            </a:r>
          </a:p>
          <a:p>
            <a:pPr marL="200526" indent="-200526">
              <a:buSzPct val="100000"/>
              <a:buChar char="•"/>
            </a:pPr>
            <a:r>
              <a:rPr dirty="0"/>
              <a:t>Iron is essential to the oxygen-carrying capacity of hemoglobin.</a:t>
            </a:r>
          </a:p>
          <a:p>
            <a:pPr marL="200526" indent="-200526">
              <a:buSzPct val="100000"/>
              <a:buChar char="•"/>
            </a:pPr>
            <a:r>
              <a:rPr dirty="0"/>
              <a:t>Many mineral salts function as electrolytes.</a:t>
            </a:r>
          </a:p>
          <a:p>
            <a:pPr marL="200526" indent="-200526">
              <a:buSzPct val="100000"/>
              <a:buChar char="•"/>
            </a:pPr>
            <a:r>
              <a:rPr dirty="0"/>
              <a:t>Sodium chloride (table salt) is required for nerve and muscle function and maintenance of blood volume.</a:t>
            </a:r>
          </a:p>
        </p:txBody>
      </p:sp>
      <p:sp>
        <p:nvSpPr>
          <p:cNvPr id="160" name="the best sources of minerals are vegetables, legumes, milk, eggs, fish, shellfish, and some other meats"/>
          <p:cNvSpPr txBox="1"/>
          <p:nvPr/>
        </p:nvSpPr>
        <p:spPr>
          <a:xfrm>
            <a:off x="539253" y="4641242"/>
            <a:ext cx="7956551" cy="6870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the best </a:t>
            </a:r>
            <a:r>
              <a:rPr b="1" dirty="0"/>
              <a:t>sources of minerals</a:t>
            </a:r>
            <a:r>
              <a:rPr dirty="0"/>
              <a:t> are vegetables, legumes, milk, eggs, fish, shellfish, and some other meats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Vitamins are small organic compounds that are not used as fuel, but serve predominantly as coenzymes or cofactors that enable enzymes to function."/>
          <p:cNvSpPr txBox="1"/>
          <p:nvPr/>
        </p:nvSpPr>
        <p:spPr>
          <a:xfrm>
            <a:off x="650653" y="373326"/>
            <a:ext cx="7893498" cy="1826141"/>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sz="2800" b="1" dirty="0"/>
              <a:t>Vitamins</a:t>
            </a:r>
            <a:r>
              <a:rPr sz="2800" dirty="0"/>
              <a:t> are small organic compounds that are not used as fuel, but serve predominantly </a:t>
            </a:r>
            <a:r>
              <a:rPr sz="2800" b="1" dirty="0"/>
              <a:t>as coenzymes or cofactors that enable enzymes</a:t>
            </a:r>
            <a:r>
              <a:rPr sz="2800" dirty="0"/>
              <a:t> to function. </a:t>
            </a:r>
          </a:p>
        </p:txBody>
      </p:sp>
      <p:sp>
        <p:nvSpPr>
          <p:cNvPr id="163" name="Most vitamins must be obtained from the diet, but the body synthesizes some of them from precursors called provitamins…"/>
          <p:cNvSpPr txBox="1"/>
          <p:nvPr/>
        </p:nvSpPr>
        <p:spPr>
          <a:xfrm>
            <a:off x="650653" y="2586780"/>
            <a:ext cx="7893498" cy="33159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Most vitamins must be obtained from the diet, but the body synthesizes some of them from precursors called </a:t>
            </a:r>
            <a:r>
              <a:rPr b="1" i="1" dirty="0" err="1"/>
              <a:t>provitamins</a:t>
            </a:r>
            <a:endParaRPr i="1" dirty="0"/>
          </a:p>
          <a:p>
            <a:endParaRPr i="1" dirty="0"/>
          </a:p>
          <a:p>
            <a:r>
              <a:rPr dirty="0"/>
              <a:t>— for example, </a:t>
            </a:r>
            <a:r>
              <a:rPr b="1" dirty="0"/>
              <a:t>vitamin D</a:t>
            </a:r>
            <a:r>
              <a:rPr dirty="0"/>
              <a:t> from cholesterol and </a:t>
            </a:r>
            <a:r>
              <a:rPr b="1" dirty="0"/>
              <a:t>vitamin A</a:t>
            </a:r>
            <a:r>
              <a:rPr dirty="0"/>
              <a:t> from carotene, abundantly present in carrots, squash, and other yellow vegetables and fruits. </a:t>
            </a:r>
          </a:p>
          <a:p>
            <a:endParaRPr dirty="0"/>
          </a:p>
          <a:p>
            <a:r>
              <a:rPr dirty="0"/>
              <a:t>— </a:t>
            </a:r>
            <a:r>
              <a:rPr b="1" dirty="0"/>
              <a:t>Vitamin K </a:t>
            </a:r>
            <a:r>
              <a:rPr dirty="0"/>
              <a:t>and folic acid are produced by the bacteria of the large intestine, which supplement the amounts obtained from the tabulated dietary sources.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age621image15748160.png" descr="page621image15748160.png"/>
          <p:cNvPicPr>
            <a:picLocks noChangeAspect="1"/>
          </p:cNvPicPr>
          <p:nvPr/>
        </p:nvPicPr>
        <p:blipFill>
          <a:blip r:embed="rId2">
            <a:extLst/>
          </a:blip>
          <a:stretch>
            <a:fillRect/>
          </a:stretch>
        </p:blipFill>
        <p:spPr>
          <a:xfrm>
            <a:off x="-1079500" y="1003300"/>
            <a:ext cx="177800" cy="177800"/>
          </a:xfrm>
          <a:prstGeom prst="rect">
            <a:avLst/>
          </a:prstGeom>
          <a:ln w="12700">
            <a:miter lim="400000"/>
          </a:ln>
        </p:spPr>
      </p:pic>
      <p:pic>
        <p:nvPicPr>
          <p:cNvPr id="167" name="page621image15748160.png" descr="page621image15748160.png"/>
          <p:cNvPicPr>
            <a:picLocks noChangeAspect="1"/>
          </p:cNvPicPr>
          <p:nvPr/>
        </p:nvPicPr>
        <p:blipFill>
          <a:blip r:embed="rId2">
            <a:extLst/>
          </a:blip>
          <a:stretch>
            <a:fillRect/>
          </a:stretch>
        </p:blipFill>
        <p:spPr>
          <a:xfrm>
            <a:off x="-1079500" y="1003300"/>
            <a:ext cx="177800" cy="177800"/>
          </a:xfrm>
          <a:prstGeom prst="rect">
            <a:avLst/>
          </a:prstGeom>
          <a:ln w="12700">
            <a:miter lim="400000"/>
          </a:ln>
        </p:spPr>
      </p:pic>
      <p:sp>
        <p:nvSpPr>
          <p:cNvPr id="168" name="Table 18.2 Mineral and Vitamin Requirements and Sources"/>
          <p:cNvSpPr txBox="1"/>
          <p:nvPr/>
        </p:nvSpPr>
        <p:spPr>
          <a:xfrm>
            <a:off x="355575" y="-12701"/>
            <a:ext cx="7825284" cy="1168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3400"/>
              </a:lnSpc>
              <a:spcBef>
                <a:spcPts val="1200"/>
              </a:spcBef>
              <a:defRPr sz="1333" b="1">
                <a:latin typeface="Times"/>
                <a:ea typeface="Times"/>
                <a:cs typeface="Times"/>
                <a:sym typeface="Times"/>
              </a:defRPr>
            </a:pPr>
            <a:r>
              <a:rPr sz="1466" b="0">
                <a:solidFill>
                  <a:srgbClr val="598040"/>
                </a:solidFill>
              </a:rPr>
              <a:t>Table 18.2 </a:t>
            </a:r>
            <a:r>
              <a:t>Mineral and Vitamin Requirements and Sources </a:t>
            </a:r>
            <a:endParaRPr sz="1200" b="0"/>
          </a:p>
          <a:p>
            <a:pPr defTabSz="457200">
              <a:lnSpc>
                <a:spcPts val="2800"/>
              </a:lnSpc>
              <a:defRPr sz="1200">
                <a:latin typeface="Times"/>
                <a:ea typeface="Times"/>
                <a:cs typeface="Times"/>
                <a:sym typeface="Times"/>
              </a:defRPr>
            </a:pPr>
            <a:r>
              <a:t> </a:t>
            </a:r>
          </a:p>
          <a:p>
            <a:pPr defTabSz="457200">
              <a:lnSpc>
                <a:spcPts val="1800"/>
              </a:lnSpc>
              <a:spcBef>
                <a:spcPts val="1200"/>
              </a:spcBef>
              <a:defRPr sz="800">
                <a:latin typeface="Times"/>
                <a:ea typeface="Times"/>
                <a:cs typeface="Times"/>
                <a:sym typeface="Times"/>
              </a:defRPr>
            </a:pPr>
            <a:endParaRPr sz="120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 y="957072"/>
            <a:ext cx="7193280" cy="4943856"/>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6" y="76200"/>
            <a:ext cx="7577328" cy="6705600"/>
          </a:xfrm>
          <a:prstGeom prst="rect">
            <a:avLst/>
          </a:prstGeom>
        </p:spPr>
      </p:pic>
    </p:spTree>
    <p:extLst>
      <p:ext uri="{BB962C8B-B14F-4D97-AF65-F5344CB8AC3E}">
        <p14:creationId xmlns:p14="http://schemas.microsoft.com/office/powerpoint/2010/main" val="360455360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Vitamins are classified as water-soluble or fat-soluble.…"/>
          <p:cNvSpPr txBox="1"/>
          <p:nvPr/>
        </p:nvSpPr>
        <p:spPr>
          <a:xfrm>
            <a:off x="295238" y="360064"/>
            <a:ext cx="8553524" cy="564257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100"/>
            </a:pPr>
            <a:r>
              <a:rPr sz="2400" dirty="0"/>
              <a:t>Vitamins are classified as water-soluble or fat-soluble. </a:t>
            </a:r>
          </a:p>
          <a:p>
            <a:pPr>
              <a:defRPr sz="2100"/>
            </a:pPr>
            <a:r>
              <a:rPr sz="2400" b="1" dirty="0"/>
              <a:t>Water-soluble vitamins </a:t>
            </a:r>
            <a:r>
              <a:rPr sz="2400" dirty="0"/>
              <a:t>are absorbed with water from the small intestine, dissolve freely in the body fluids, and are quickly excreted by the kidneys. </a:t>
            </a:r>
          </a:p>
          <a:p>
            <a:pPr>
              <a:defRPr sz="2100"/>
            </a:pPr>
            <a:endParaRPr sz="2400" dirty="0"/>
          </a:p>
          <a:p>
            <a:pPr>
              <a:defRPr sz="2100"/>
            </a:pPr>
            <a:r>
              <a:rPr sz="2400" dirty="0"/>
              <a:t>The water-soluble vitamins are </a:t>
            </a:r>
            <a:r>
              <a:rPr sz="2400" b="1" dirty="0"/>
              <a:t>ascorbic acid (vitamin C) and the B vitamins.</a:t>
            </a:r>
            <a:r>
              <a:rPr sz="2400" dirty="0"/>
              <a:t> </a:t>
            </a:r>
          </a:p>
          <a:p>
            <a:pPr>
              <a:defRPr sz="2100"/>
            </a:pPr>
            <a:r>
              <a:rPr sz="2400" b="1" dirty="0"/>
              <a:t>Ascorbic acid</a:t>
            </a:r>
            <a:r>
              <a:rPr sz="2400" dirty="0"/>
              <a:t> promotes hemoglobin synthesis, collagen synthesis, and sound connective tissue structure; it is an anti- oxidant that scavenges free radicals and possibly reduces the risk of cancer. </a:t>
            </a:r>
          </a:p>
          <a:p>
            <a:pPr>
              <a:defRPr sz="2100"/>
            </a:pPr>
            <a:r>
              <a:rPr sz="2400" b="1" dirty="0"/>
              <a:t>The B vitamins </a:t>
            </a:r>
            <a:r>
              <a:rPr sz="2400" dirty="0"/>
              <a:t>function as </a:t>
            </a:r>
            <a:r>
              <a:rPr sz="2400" b="1" dirty="0"/>
              <a:t>coenzymes</a:t>
            </a:r>
            <a:r>
              <a:rPr sz="2400" dirty="0"/>
              <a:t>—small organic molecules that assist enzymes by transferring electrons from one metabolic reaction to another, making it possible for enzymes to catalyze these reactions.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at-soluble vitamins are absorbed with dietary lipids.…"/>
          <p:cNvSpPr txBox="1"/>
          <p:nvPr/>
        </p:nvSpPr>
        <p:spPr>
          <a:xfrm>
            <a:off x="480206" y="613680"/>
            <a:ext cx="8183588" cy="490674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a:pPr>
            <a:r>
              <a:rPr b="1" dirty="0"/>
              <a:t>Fat-soluble vitamins </a:t>
            </a:r>
            <a:r>
              <a:rPr dirty="0"/>
              <a:t>are absorbed with dietary lipids. </a:t>
            </a:r>
          </a:p>
          <a:p>
            <a:pPr>
              <a:defRPr sz="2400"/>
            </a:pPr>
            <a:r>
              <a:rPr dirty="0"/>
              <a:t>They are more varied in function than water-soluble vitamins.</a:t>
            </a:r>
          </a:p>
          <a:p>
            <a:pPr>
              <a:defRPr sz="2400"/>
            </a:pPr>
            <a:endParaRPr dirty="0"/>
          </a:p>
          <a:p>
            <a:pPr>
              <a:defRPr sz="2400"/>
            </a:pPr>
            <a:r>
              <a:rPr b="1" dirty="0"/>
              <a:t>Vitamin A </a:t>
            </a:r>
            <a:r>
              <a:rPr dirty="0"/>
              <a:t>is a component of the visual pigments and promotes epithelial tissue maintenance. </a:t>
            </a:r>
          </a:p>
          <a:p>
            <a:pPr>
              <a:defRPr sz="2400"/>
            </a:pPr>
            <a:endParaRPr dirty="0"/>
          </a:p>
          <a:p>
            <a:pPr>
              <a:defRPr sz="2400"/>
            </a:pPr>
            <a:r>
              <a:rPr b="1" dirty="0"/>
              <a:t>Vitamin D</a:t>
            </a:r>
            <a:r>
              <a:rPr dirty="0"/>
              <a:t> promotes calcium absorption and bone mineralization. </a:t>
            </a:r>
          </a:p>
          <a:p>
            <a:pPr>
              <a:defRPr sz="2400"/>
            </a:pPr>
            <a:endParaRPr dirty="0"/>
          </a:p>
          <a:p>
            <a:pPr>
              <a:defRPr sz="2400"/>
            </a:pPr>
            <a:r>
              <a:rPr b="1" dirty="0"/>
              <a:t>Vitamin K</a:t>
            </a:r>
            <a:r>
              <a:rPr dirty="0"/>
              <a:t> is essential to blood clotting. </a:t>
            </a:r>
          </a:p>
          <a:p>
            <a:pPr>
              <a:defRPr sz="2400"/>
            </a:pPr>
            <a:endParaRPr dirty="0"/>
          </a:p>
          <a:p>
            <a:pPr>
              <a:defRPr sz="2400"/>
            </a:pPr>
            <a:r>
              <a:rPr b="1" dirty="0"/>
              <a:t>Vitamins A and E</a:t>
            </a:r>
            <a:r>
              <a:rPr dirty="0"/>
              <a:t> are antioxidants, like ascorbic acid. </a:t>
            </a:r>
            <a:endParaRPr sz="1200"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p:cNvSpPr/>
          <p:nvPr/>
        </p:nvSpPr>
        <p:spPr>
          <a:xfrm>
            <a:off x="-232775" y="198256"/>
            <a:ext cx="9609550" cy="6270546"/>
          </a:xfrm>
          <a:prstGeom prst="rect">
            <a:avLst/>
          </a:prstGeom>
          <a:solidFill>
            <a:srgbClr val="18376A"/>
          </a:solid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endParaRPr/>
          </a:p>
        </p:txBody>
      </p:sp>
      <p:sp>
        <p:nvSpPr>
          <p:cNvPr id="175" name="Mini-Case #1 – Peptic Ulcer"/>
          <p:cNvSpPr txBox="1"/>
          <p:nvPr/>
        </p:nvSpPr>
        <p:spPr>
          <a:xfrm>
            <a:off x="59200" y="341083"/>
            <a:ext cx="7472889" cy="528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38" tIns="38138" rIns="38138" bIns="38138" anchor="ctr">
            <a:spAutoFit/>
          </a:bodyPr>
          <a:lstStyle>
            <a:lvl1pPr marL="403277" indent="-403277">
              <a:lnSpc>
                <a:spcPct val="150000"/>
              </a:lnSpc>
              <a:spcBef>
                <a:spcPts val="1500"/>
              </a:spcBef>
              <a:buSzPct val="100000"/>
              <a:buChar char="◆"/>
              <a:defRPr sz="3200" b="1">
                <a:solidFill>
                  <a:srgbClr val="F1F1F1"/>
                </a:solidFill>
                <a:latin typeface="Times New Roman"/>
                <a:ea typeface="Times New Roman"/>
                <a:cs typeface="Times New Roman"/>
                <a:sym typeface="Times New Roman"/>
              </a:defRPr>
            </a:lvl1pPr>
          </a:lstStyle>
          <a:p>
            <a:r>
              <a:t>Mini-Case #1 –</a:t>
            </a:r>
          </a:p>
        </p:txBody>
      </p:sp>
      <p:sp>
        <p:nvSpPr>
          <p:cNvPr id="176" name="Harold, a fifty-eight year old grocery store manager, had recently been waking up in the middle of the night with abdominal pain. This was happening several nights a week. He was also experiencing occasional discomfort in the middle of the afternoon. Harold decided to schedule an appointment with his physician.…"/>
          <p:cNvSpPr txBox="1"/>
          <p:nvPr/>
        </p:nvSpPr>
        <p:spPr>
          <a:xfrm>
            <a:off x="306173" y="3352125"/>
            <a:ext cx="8531653" cy="394608"/>
          </a:xfrm>
          <a:prstGeom prst="rect">
            <a:avLst/>
          </a:prstGeom>
          <a:ln w="12700">
            <a:miter lim="400000"/>
          </a:ln>
        </p:spPr>
        <p:txBody>
          <a:bodyPr lIns="38138" tIns="38138" rIns="38138" bIns="38138" anchor="ctr">
            <a:spAutoFit/>
          </a:bodyPr>
          <a:lstStyle/>
          <a:p>
            <a:pPr algn="just">
              <a:spcBef>
                <a:spcPts val="1500"/>
              </a:spcBef>
              <a:defRPr sz="2200" b="1">
                <a:solidFill>
                  <a:srgbClr val="F1F1F1"/>
                </a:solidFill>
                <a:latin typeface="Times New Roman"/>
                <a:ea typeface="Times New Roman"/>
                <a:cs typeface="Times New Roman"/>
                <a:sym typeface="Times New Roman"/>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4294967295"/>
          </p:nvPr>
        </p:nvSpPr>
        <p:spPr>
          <a:xfrm>
            <a:off x="8940975" y="6324600"/>
            <a:ext cx="203023"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3</a:t>
            </a:fld>
            <a:endParaRPr/>
          </a:p>
        </p:txBody>
      </p:sp>
      <p:sp>
        <p:nvSpPr>
          <p:cNvPr id="58" name="Calories…"/>
          <p:cNvSpPr txBox="1"/>
          <p:nvPr/>
        </p:nvSpPr>
        <p:spPr>
          <a:xfrm>
            <a:off x="122831" y="646187"/>
            <a:ext cx="8919656" cy="5565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lnSpc>
                <a:spcPts val="5800"/>
              </a:lnSpc>
              <a:spcBef>
                <a:spcPts val="1200"/>
              </a:spcBef>
              <a:defRPr sz="3066" b="1">
                <a:solidFill>
                  <a:srgbClr val="005266"/>
                </a:solidFill>
                <a:latin typeface="Times"/>
                <a:ea typeface="Times"/>
                <a:cs typeface="Times"/>
                <a:sym typeface="Times"/>
              </a:defRPr>
            </a:pPr>
            <a:r>
              <a:rPr dirty="0"/>
              <a:t>Calories </a:t>
            </a:r>
            <a:endParaRPr b="0" dirty="0">
              <a:solidFill>
                <a:srgbClr val="000000"/>
              </a:solidFill>
            </a:endParaRPr>
          </a:p>
          <a:p>
            <a:pPr defTabSz="457200">
              <a:lnSpc>
                <a:spcPts val="5100"/>
              </a:lnSpc>
              <a:spcBef>
                <a:spcPts val="1200"/>
              </a:spcBef>
              <a:defRPr sz="3066">
                <a:latin typeface="Times"/>
                <a:ea typeface="Times"/>
                <a:cs typeface="Times"/>
                <a:sym typeface="Times"/>
              </a:defRPr>
            </a:pPr>
            <a:r>
              <a:rPr sz="1600" dirty="0"/>
              <a:t>One calorie is the amount of heat that will raise the temperature of 1 g of water 1°C. </a:t>
            </a:r>
          </a:p>
          <a:p>
            <a:pPr defTabSz="457200">
              <a:lnSpc>
                <a:spcPts val="5100"/>
              </a:lnSpc>
              <a:spcBef>
                <a:spcPts val="1200"/>
              </a:spcBef>
              <a:defRPr sz="3066">
                <a:latin typeface="Times"/>
                <a:ea typeface="Times"/>
                <a:cs typeface="Times"/>
                <a:sym typeface="Times"/>
              </a:defRPr>
            </a:pPr>
            <a:r>
              <a:rPr sz="1600" dirty="0"/>
              <a:t>The dietary Calories (with a capital </a:t>
            </a:r>
            <a:r>
              <a:rPr sz="1600" i="1" dirty="0"/>
              <a:t>C</a:t>
            </a:r>
            <a:r>
              <a:rPr sz="1600" dirty="0"/>
              <a:t>) listed on a food package are actually </a:t>
            </a:r>
          </a:p>
          <a:p>
            <a:pPr defTabSz="457200">
              <a:lnSpc>
                <a:spcPts val="5100"/>
              </a:lnSpc>
              <a:spcBef>
                <a:spcPts val="1200"/>
              </a:spcBef>
              <a:defRPr sz="3066">
                <a:latin typeface="Times"/>
                <a:ea typeface="Times"/>
                <a:cs typeface="Times"/>
                <a:sym typeface="Times"/>
              </a:defRPr>
            </a:pPr>
            <a:r>
              <a:rPr sz="1600" dirty="0"/>
              <a:t>-</a:t>
            </a:r>
            <a:r>
              <a:rPr sz="1600" b="1" dirty="0"/>
              <a:t>kilocalories (kcal); </a:t>
            </a:r>
          </a:p>
          <a:p>
            <a:pPr defTabSz="457200">
              <a:lnSpc>
                <a:spcPts val="5100"/>
              </a:lnSpc>
              <a:spcBef>
                <a:spcPts val="1200"/>
              </a:spcBef>
              <a:defRPr sz="3066">
                <a:latin typeface="Times"/>
                <a:ea typeface="Times"/>
                <a:cs typeface="Times"/>
                <a:sym typeface="Times"/>
              </a:defRPr>
            </a:pPr>
            <a:r>
              <a:rPr sz="1600" dirty="0"/>
              <a:t>-one kilocalorie is 1,000 calories. </a:t>
            </a:r>
          </a:p>
          <a:p>
            <a:pPr defTabSz="457200">
              <a:lnSpc>
                <a:spcPts val="5100"/>
              </a:lnSpc>
              <a:spcBef>
                <a:spcPts val="1200"/>
              </a:spcBef>
              <a:defRPr sz="3066">
                <a:latin typeface="Times"/>
                <a:ea typeface="Times"/>
                <a:cs typeface="Times"/>
                <a:sym typeface="Times"/>
              </a:defRPr>
            </a:pPr>
            <a:r>
              <a:rPr sz="1600" dirty="0"/>
              <a:t>-a healthy diet ranges from </a:t>
            </a:r>
            <a:r>
              <a:rPr sz="1600" b="1" dirty="0"/>
              <a:t>2,000 to 2,500 kcal/day.</a:t>
            </a:r>
            <a:r>
              <a:rPr sz="1600" dirty="0"/>
              <a:t> </a:t>
            </a:r>
          </a:p>
          <a:p>
            <a:pPr defTabSz="457200">
              <a:lnSpc>
                <a:spcPts val="4100"/>
              </a:lnSpc>
              <a:spcBef>
                <a:spcPts val="1200"/>
              </a:spcBef>
              <a:defRPr sz="2233">
                <a:latin typeface="Times"/>
                <a:ea typeface="Times"/>
                <a:cs typeface="Times"/>
                <a:sym typeface="Times"/>
              </a:defRPr>
            </a:pPr>
            <a:r>
              <a:rPr sz="1600" b="1" dirty="0"/>
              <a:t>Adenosine triphosphate (ATP)</a:t>
            </a:r>
            <a:r>
              <a:rPr sz="1600" dirty="0"/>
              <a:t>—the energy carrier necessary for most cellular work.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p:cNvSpPr/>
          <p:nvPr/>
        </p:nvSpPr>
        <p:spPr>
          <a:xfrm>
            <a:off x="-232775" y="198256"/>
            <a:ext cx="9609550" cy="6270546"/>
          </a:xfrm>
          <a:prstGeom prst="rect">
            <a:avLst/>
          </a:prstGeom>
          <a:solidFill>
            <a:srgbClr val="18376A"/>
          </a:solid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endParaRPr/>
          </a:p>
        </p:txBody>
      </p:sp>
      <p:sp>
        <p:nvSpPr>
          <p:cNvPr id="179" name="Mini-Case #1 – Peptic Ulcer"/>
          <p:cNvSpPr txBox="1"/>
          <p:nvPr/>
        </p:nvSpPr>
        <p:spPr>
          <a:xfrm>
            <a:off x="59200" y="341083"/>
            <a:ext cx="7472889" cy="528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38" tIns="38138" rIns="38138" bIns="38138" anchor="ctr">
            <a:spAutoFit/>
          </a:bodyPr>
          <a:lstStyle>
            <a:lvl1pPr marL="403277" indent="-403277">
              <a:lnSpc>
                <a:spcPct val="150000"/>
              </a:lnSpc>
              <a:spcBef>
                <a:spcPts val="1500"/>
              </a:spcBef>
              <a:buSzPct val="100000"/>
              <a:buChar char="◆"/>
              <a:defRPr sz="3200" b="1">
                <a:solidFill>
                  <a:srgbClr val="F1F1F1"/>
                </a:solidFill>
                <a:latin typeface="Times New Roman"/>
                <a:ea typeface="Times New Roman"/>
                <a:cs typeface="Times New Roman"/>
                <a:sym typeface="Times New Roman"/>
              </a:defRPr>
            </a:lvl1pPr>
          </a:lstStyle>
          <a:p>
            <a:r>
              <a:t>Mini-Case #1 –</a:t>
            </a:r>
          </a:p>
        </p:txBody>
      </p:sp>
      <p:sp>
        <p:nvSpPr>
          <p:cNvPr id="180" name="The doctor referred Harold to a physician that specialized in internal medicine and had Harold make an appointment for a procedure called an endoscopy. The endoscopy was performed at a hospital later that week. During the procedure, a long, thin tube was inserted into Harold's mouth and directed into his digestive tract. The end of the tube was equipped with a light source and a small camera which allowed the doctor to observe the interior of Harold's stomach. The endoscope was also equipped with a small claw-like structure that the doctor could use in order to obtain a small tissue sample from the lining of Harold's stomach, if required.…"/>
          <p:cNvSpPr txBox="1"/>
          <p:nvPr/>
        </p:nvSpPr>
        <p:spPr>
          <a:xfrm>
            <a:off x="306174" y="3237506"/>
            <a:ext cx="8531653" cy="840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38" tIns="38138" rIns="38138" bIns="38138" anchor="ctr">
            <a:spAutoFit/>
          </a:bodyPr>
          <a:lstStyle/>
          <a:p>
            <a:pPr algn="just">
              <a:spcBef>
                <a:spcPts val="1500"/>
              </a:spcBef>
              <a:defRPr b="1">
                <a:solidFill>
                  <a:srgbClr val="F1F1F1"/>
                </a:solidFill>
                <a:latin typeface="Times New Roman"/>
                <a:ea typeface="Times New Roman"/>
                <a:cs typeface="Times New Roman"/>
                <a:sym typeface="Times New Roman"/>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78"/>
                                        </p:tgtEl>
                                        <p:attrNameLst>
                                          <p:attrName>style.visibility</p:attrName>
                                        </p:attrNameLst>
                                      </p:cBhvr>
                                      <p:to>
                                        <p:strVal val="visible"/>
                                      </p:to>
                                    </p:set>
                                    <p:animEffect transition="in" filter="wipe(left)">
                                      <p:cBhvr>
                                        <p:cTn id="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algn="l" defTabSz="914400">
              <a:defRPr sz="2000">
                <a:solidFill>
                  <a:srgbClr val="000000"/>
                </a:solidFill>
              </a:defRPr>
            </a:lvl1pPr>
          </a:lstStyle>
          <a:p>
            <a:fld id="{86CB4B4D-7CA3-9044-876B-883B54F8677D}" type="slidenum">
              <a:t>31</a:t>
            </a:fld>
            <a:endParaRPr/>
          </a:p>
        </p:txBody>
      </p:sp>
      <p:sp>
        <p:nvSpPr>
          <p:cNvPr id="183" name="Case Review"/>
          <p:cNvSpPr txBox="1">
            <a:spLocks noGrp="1"/>
          </p:cNvSpPr>
          <p:nvPr>
            <p:ph type="title" idx="4294967295"/>
          </p:nvPr>
        </p:nvSpPr>
        <p:spPr>
          <a:xfrm>
            <a:off x="1371599" y="127000"/>
            <a:ext cx="6728918" cy="1449388"/>
          </a:xfrm>
          <a:prstGeom prst="rect">
            <a:avLst/>
          </a:prstGeom>
        </p:spPr>
        <p:txBody>
          <a:bodyPr lIns="45718" tIns="45718" rIns="45718" bIns="45718" anchor="ctr">
            <a:normAutofit fontScale="90000"/>
          </a:bodyPr>
          <a:lstStyle/>
          <a:p>
            <a:pPr defTabSz="474936">
              <a:defRPr sz="3100" b="1"/>
            </a:pPr>
            <a:r>
              <a:t>Case Review </a:t>
            </a:r>
          </a:p>
          <a:p>
            <a:pPr defTabSz="474936">
              <a:defRPr sz="3100" b="1"/>
            </a:pPr>
            <a:r>
              <a:t/>
            </a:r>
            <a:br/>
            <a:endParaRPr/>
          </a:p>
        </p:txBody>
      </p:sp>
      <p:grpSp>
        <p:nvGrpSpPr>
          <p:cNvPr id="189" name="Group"/>
          <p:cNvGrpSpPr/>
          <p:nvPr/>
        </p:nvGrpSpPr>
        <p:grpSpPr>
          <a:xfrm>
            <a:off x="211129" y="104765"/>
            <a:ext cx="980374" cy="1007341"/>
            <a:chOff x="0" y="-1"/>
            <a:chExt cx="980373" cy="1007339"/>
          </a:xfrm>
        </p:grpSpPr>
        <p:sp>
          <p:nvSpPr>
            <p:cNvPr id="184" name="Oval"/>
            <p:cNvSpPr/>
            <p:nvPr/>
          </p:nvSpPr>
          <p:spPr>
            <a:xfrm>
              <a:off x="-1" y="-2"/>
              <a:ext cx="980375" cy="1007341"/>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185" name="Oval"/>
            <p:cNvSpPr/>
            <p:nvPr/>
          </p:nvSpPr>
          <p:spPr>
            <a:xfrm>
              <a:off x="165066" y="169585"/>
              <a:ext cx="650361" cy="668151"/>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188" name="Group"/>
            <p:cNvGrpSpPr/>
            <p:nvPr/>
          </p:nvGrpSpPr>
          <p:grpSpPr>
            <a:xfrm>
              <a:off x="142134" y="146025"/>
              <a:ext cx="696257" cy="715333"/>
              <a:chOff x="-1" y="-1"/>
              <a:chExt cx="696256" cy="715332"/>
            </a:xfrm>
          </p:grpSpPr>
          <p:sp>
            <p:nvSpPr>
              <p:cNvPr id="186" name="Rectangle"/>
              <p:cNvSpPr/>
              <p:nvPr/>
            </p:nvSpPr>
            <p:spPr>
              <a:xfrm>
                <a:off x="-2" y="-1"/>
                <a:ext cx="696256" cy="715328"/>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187" name="image3.png" descr="image3.png"/>
              <p:cNvPicPr>
                <a:picLocks noChangeAspect="1"/>
              </p:cNvPicPr>
              <p:nvPr/>
            </p:nvPicPr>
            <p:blipFill>
              <a:blip r:embed="rId2">
                <a:extLst/>
              </a:blip>
              <a:stretch>
                <a:fillRect/>
              </a:stretch>
            </p:blipFill>
            <p:spPr>
              <a:xfrm>
                <a:off x="2" y="-2"/>
                <a:ext cx="696254" cy="715334"/>
              </a:xfrm>
              <a:prstGeom prst="rect">
                <a:avLst/>
              </a:prstGeom>
              <a:ln w="12700" cap="flat">
                <a:noFill/>
                <a:miter lim="400000"/>
              </a:ln>
              <a:effectLst/>
            </p:spPr>
          </p:pic>
        </p:grpSp>
      </p:grpSp>
      <p:sp>
        <p:nvSpPr>
          <p:cNvPr id="190" name="Questions…"/>
          <p:cNvSpPr txBox="1"/>
          <p:nvPr/>
        </p:nvSpPr>
        <p:spPr>
          <a:xfrm>
            <a:off x="436711" y="1426554"/>
            <a:ext cx="8598694" cy="5122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42900" indent="-342900" algn="just">
              <a:spcBef>
                <a:spcPts val="600"/>
              </a:spcBef>
              <a:buSzPct val="100000"/>
              <a:buChar char="•"/>
              <a:defRPr sz="2800"/>
            </a:pPr>
            <a:r>
              <a:t>Questions </a:t>
            </a:r>
            <a:endParaRPr sz="1200"/>
          </a:p>
          <a:p>
            <a:pPr marL="342899" indent="-342899" algn="just">
              <a:spcBef>
                <a:spcPts val="600"/>
              </a:spcBef>
              <a:buSzPct val="100000"/>
              <a:buChar char="•"/>
            </a:pPr>
            <a:endParaRPr sz="1200"/>
          </a:p>
          <a:p>
            <a:pPr marL="267368" indent="-267368" defTabSz="457200">
              <a:lnSpc>
                <a:spcPts val="3900"/>
              </a:lnSpc>
              <a:spcBef>
                <a:spcPts val="1200"/>
              </a:spcBef>
              <a:buSzPct val="100000"/>
              <a:buAutoNum type="arabicPeriod"/>
              <a:defRPr i="1">
                <a:latin typeface="Times"/>
                <a:ea typeface="Times"/>
                <a:cs typeface="Times"/>
                <a:sym typeface="Times"/>
              </a:defRPr>
            </a:pPr>
            <a:r>
              <a:t>What are the four classes of macronutrients?</a:t>
            </a:r>
          </a:p>
          <a:p>
            <a:pPr marL="267368" indent="-267368" defTabSz="457200">
              <a:lnSpc>
                <a:spcPts val="3900"/>
              </a:lnSpc>
              <a:spcBef>
                <a:spcPts val="1200"/>
              </a:spcBef>
              <a:buSzPct val="100000"/>
              <a:buAutoNum type="arabicPeriod"/>
              <a:defRPr i="1">
                <a:latin typeface="Times"/>
                <a:ea typeface="Times"/>
                <a:cs typeface="Times"/>
                <a:sym typeface="Times"/>
              </a:defRPr>
            </a:pPr>
            <a:r>
              <a:t>Why is fiber important in the diet, and why isn’t it considered a nutrient? </a:t>
            </a:r>
          </a:p>
          <a:p>
            <a:pPr marL="267368" indent="-267368" defTabSz="457200">
              <a:lnSpc>
                <a:spcPts val="3900"/>
              </a:lnSpc>
              <a:spcBef>
                <a:spcPts val="1200"/>
              </a:spcBef>
              <a:buSzPct val="100000"/>
              <a:buAutoNum type="arabicPeriod"/>
              <a:defRPr i="1">
                <a:latin typeface="Times"/>
                <a:ea typeface="Times"/>
                <a:cs typeface="Times"/>
                <a:sym typeface="Times"/>
              </a:defRPr>
            </a:pPr>
            <a:r>
              <a:t>Why is fat more efficient than carbohydrates for energy storage?</a:t>
            </a:r>
          </a:p>
          <a:p>
            <a:pPr marL="267368" indent="-267368" defTabSz="457200">
              <a:lnSpc>
                <a:spcPts val="3900"/>
              </a:lnSpc>
              <a:spcBef>
                <a:spcPts val="1200"/>
              </a:spcBef>
              <a:buSzPct val="100000"/>
              <a:buAutoNum type="arabicPeriod"/>
              <a:defRPr i="1">
                <a:latin typeface="Times"/>
                <a:ea typeface="Times"/>
                <a:cs typeface="Times"/>
                <a:sym typeface="Times"/>
              </a:defRPr>
            </a:pPr>
            <a:r>
              <a:t>Contrast the functions of VLDLs, LDLs, and HDLs. Explain </a:t>
            </a:r>
            <a:br/>
            <a:r>
              <a:t>why a high level of blood HDLs is desirable, but a high level of LDLs is undesirable. </a:t>
            </a:r>
          </a:p>
          <a:p>
            <a:pPr marL="267368" indent="-267368" defTabSz="457200">
              <a:lnSpc>
                <a:spcPts val="3900"/>
              </a:lnSpc>
              <a:spcBef>
                <a:spcPts val="1200"/>
              </a:spcBef>
              <a:buSzPct val="100000"/>
              <a:buAutoNum type="arabicPeriod"/>
              <a:defRPr i="1">
                <a:latin typeface="Times"/>
                <a:ea typeface="Times"/>
                <a:cs typeface="Times"/>
                <a:sym typeface="Times"/>
              </a:defRPr>
            </a:pPr>
            <a:r>
              <a:t>Why do some proteins have more nutritional value than others? </a:t>
            </a:r>
            <a:br/>
            <a:endParaRPr/>
          </a:p>
          <a:p>
            <a:pPr marL="267368" indent="-267368" defTabSz="457200">
              <a:lnSpc>
                <a:spcPts val="3900"/>
              </a:lnSpc>
              <a:spcBef>
                <a:spcPts val="1200"/>
              </a:spcBef>
              <a:buSzPct val="100000"/>
              <a:buAutoNum type="arabicPeriod"/>
              <a:defRPr i="1">
                <a:latin typeface="Times"/>
                <a:ea typeface="Times"/>
                <a:cs typeface="Times"/>
                <a:sym typeface="Times"/>
              </a:defRPr>
            </a:pPr>
            <a:r>
              <a:t>Define the terms mineral and vitamin. Give several important examples of each. </a:t>
            </a:r>
            <a:br/>
            <a:endParaRPr/>
          </a:p>
        </p:txBody>
      </p:sp>
      <p:grpSp>
        <p:nvGrpSpPr>
          <p:cNvPr id="195" name="Group"/>
          <p:cNvGrpSpPr/>
          <p:nvPr/>
        </p:nvGrpSpPr>
        <p:grpSpPr>
          <a:xfrm>
            <a:off x="-74259" y="6205464"/>
            <a:ext cx="12248970" cy="755700"/>
            <a:chOff x="0" y="-1"/>
            <a:chExt cx="12248969" cy="755699"/>
          </a:xfrm>
        </p:grpSpPr>
        <p:sp>
          <p:nvSpPr>
            <p:cNvPr id="191" name="Rectangle"/>
            <p:cNvSpPr/>
            <p:nvPr/>
          </p:nvSpPr>
          <p:spPr>
            <a:xfrm>
              <a:off x="2797115" y="18571"/>
              <a:ext cx="9451854"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192" name="Rectangle"/>
            <p:cNvSpPr/>
            <p:nvPr/>
          </p:nvSpPr>
          <p:spPr>
            <a:xfrm>
              <a:off x="58514" y="16860"/>
              <a:ext cx="2922819" cy="738839"/>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193"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194" name="Al-Farabi Kazakh National University…"/>
            <p:cNvSpPr txBox="1"/>
            <p:nvPr/>
          </p:nvSpPr>
          <p:spPr>
            <a:xfrm>
              <a:off x="680791" y="153863"/>
              <a:ext cx="2254325" cy="4648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189"/>
                                        </p:tgtEl>
                                        <p:attrNameLst>
                                          <p:attrName>style.visibility</p:attrName>
                                        </p:attrNameLst>
                                      </p:cBhvr>
                                      <p:to>
                                        <p:strVal val="visible"/>
                                      </p:to>
                                    </p:set>
                                    <p:anim calcmode="lin" valueType="num">
                                      <p:cBhvr>
                                        <p:cTn id="7" dur="300" fill="hold"/>
                                        <p:tgtEl>
                                          <p:spTgt spid="189"/>
                                        </p:tgtEl>
                                        <p:attrNameLst>
                                          <p:attrName>ppt_w</p:attrName>
                                        </p:attrNameLst>
                                      </p:cBhvr>
                                      <p:tavLst>
                                        <p:tav tm="0">
                                          <p:val>
                                            <p:strVal val="4*#ppt_w"/>
                                          </p:val>
                                        </p:tav>
                                        <p:tav tm="100000">
                                          <p:val>
                                            <p:strVal val="#ppt_w"/>
                                          </p:val>
                                        </p:tav>
                                      </p:tavLst>
                                    </p:anim>
                                    <p:anim calcmode="lin" valueType="num">
                                      <p:cBhvr>
                                        <p:cTn id="8" dur="300" fill="hold"/>
                                        <p:tgtEl>
                                          <p:spTgt spid="18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lide Number"/>
          <p:cNvSpPr txBox="1">
            <a:spLocks noGrp="1"/>
          </p:cNvSpPr>
          <p:nvPr>
            <p:ph type="sldNum" sz="quarter" idx="4294967295"/>
          </p:nvPr>
        </p:nvSpPr>
        <p:spPr>
          <a:xfrm>
            <a:off x="8842091" y="6324600"/>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32</a:t>
            </a:fld>
            <a:endParaRPr/>
          </a:p>
        </p:txBody>
      </p:sp>
      <p:sp>
        <p:nvSpPr>
          <p:cNvPr id="198" name="CarbohydrateMetabolism…"/>
          <p:cNvSpPr txBox="1"/>
          <p:nvPr/>
        </p:nvSpPr>
        <p:spPr>
          <a:xfrm>
            <a:off x="814885" y="198782"/>
            <a:ext cx="7605784" cy="5847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lnSpc>
                <a:spcPts val="4900"/>
              </a:lnSpc>
              <a:spcBef>
                <a:spcPts val="1200"/>
              </a:spcBef>
              <a:defRPr sz="2133" b="1">
                <a:solidFill>
                  <a:srgbClr val="80134D"/>
                </a:solidFill>
                <a:latin typeface="Times"/>
                <a:ea typeface="Times"/>
                <a:cs typeface="Times"/>
                <a:sym typeface="Times"/>
              </a:defRPr>
            </a:pPr>
            <a:r>
              <a:rPr sz="1200" dirty="0" smtClean="0">
                <a:latin typeface="+mn-lt"/>
              </a:rPr>
              <a:t>Carbohydrate</a:t>
            </a:r>
            <a:r>
              <a:rPr lang="ru-RU" sz="1200" dirty="0" smtClean="0">
                <a:latin typeface="+mn-lt"/>
              </a:rPr>
              <a:t> </a:t>
            </a:r>
            <a:r>
              <a:rPr sz="1200" dirty="0" smtClean="0">
                <a:latin typeface="+mn-lt"/>
              </a:rPr>
              <a:t>Metabolism </a:t>
            </a:r>
            <a:endParaRPr sz="1200" b="0" dirty="0">
              <a:solidFill>
                <a:srgbClr val="000000"/>
              </a:solidFill>
              <a:latin typeface="+mn-lt"/>
            </a:endParaRPr>
          </a:p>
          <a:p>
            <a:pPr defTabSz="457200">
              <a:lnSpc>
                <a:spcPts val="3900"/>
              </a:lnSpc>
              <a:spcBef>
                <a:spcPts val="1200"/>
              </a:spcBef>
              <a:defRPr sz="1866" b="1">
                <a:latin typeface="Times"/>
                <a:ea typeface="Times"/>
                <a:cs typeface="Times"/>
                <a:sym typeface="Times"/>
              </a:defRPr>
            </a:pPr>
            <a:r>
              <a:rPr sz="1200" b="0" dirty="0">
                <a:latin typeface="+mn-lt"/>
              </a:rPr>
              <a:t>Expected Learning Outcome</a:t>
            </a:r>
            <a:r>
              <a:rPr sz="1200" dirty="0">
                <a:latin typeface="+mn-lt"/>
              </a:rPr>
              <a:t>s</a:t>
            </a:r>
            <a:br>
              <a:rPr sz="1200" dirty="0">
                <a:latin typeface="+mn-lt"/>
              </a:rPr>
            </a:br>
            <a:r>
              <a:rPr sz="1200" dirty="0">
                <a:latin typeface="+mn-lt"/>
              </a:rPr>
              <a:t>When you have completed this section, you should be able to </a:t>
            </a:r>
            <a:endParaRPr sz="1200" b="0" dirty="0">
              <a:latin typeface="+mn-lt"/>
            </a:endParaRPr>
          </a:p>
          <a:p>
            <a:pPr marL="368300" indent="-228600" defTabSz="457200">
              <a:lnSpc>
                <a:spcPts val="3700"/>
              </a:lnSpc>
              <a:spcBef>
                <a:spcPts val="1300"/>
              </a:spcBef>
              <a:buClr>
                <a:srgbClr val="000000"/>
              </a:buClr>
              <a:buSzPct val="100000"/>
              <a:buAutoNum type="arabicPeriod"/>
              <a:defRPr sz="1866" i="1">
                <a:latin typeface="Times"/>
                <a:ea typeface="Times"/>
                <a:cs typeface="Times"/>
                <a:sym typeface="Times"/>
              </a:defRPr>
            </a:pPr>
            <a:r>
              <a:rPr sz="1200" i="0" dirty="0" smtClean="0">
                <a:latin typeface="+mn-lt"/>
              </a:rPr>
              <a:t>define </a:t>
            </a:r>
            <a:r>
              <a:rPr sz="1200" dirty="0">
                <a:latin typeface="+mn-lt"/>
              </a:rPr>
              <a:t>metabolism, catabolism, </a:t>
            </a:r>
            <a:r>
              <a:rPr sz="1200" i="0" dirty="0">
                <a:latin typeface="+mn-lt"/>
              </a:rPr>
              <a:t>and </a:t>
            </a:r>
            <a:r>
              <a:rPr sz="1200" dirty="0">
                <a:latin typeface="+mn-lt"/>
              </a:rPr>
              <a:t>anabolism; </a:t>
            </a:r>
            <a:r>
              <a:rPr sz="1200" i="0" dirty="0">
                <a:latin typeface="+mn-lt"/>
              </a:rPr>
              <a:t/>
            </a:r>
            <a:br>
              <a:rPr sz="1200" i="0" dirty="0">
                <a:latin typeface="+mn-lt"/>
              </a:rPr>
            </a:br>
            <a:r>
              <a:rPr lang="en-US" sz="1200" i="0" dirty="0" smtClean="0">
                <a:latin typeface="+mn-lt"/>
              </a:rPr>
              <a:t>2. </a:t>
            </a:r>
            <a:r>
              <a:rPr sz="1200" dirty="0" smtClean="0">
                <a:latin typeface="+mn-lt"/>
              </a:rPr>
              <a:t>describe </a:t>
            </a:r>
            <a:r>
              <a:rPr sz="1200" dirty="0">
                <a:latin typeface="+mn-lt"/>
              </a:rPr>
              <a:t>the basic purposes and products of glycolysis, </a:t>
            </a:r>
            <a:br>
              <a:rPr sz="1200" dirty="0">
                <a:latin typeface="+mn-lt"/>
              </a:rPr>
            </a:br>
            <a:r>
              <a:rPr lang="en-US" sz="1200" dirty="0" smtClean="0">
                <a:latin typeface="+mn-lt"/>
              </a:rPr>
              <a:t>3. </a:t>
            </a:r>
            <a:r>
              <a:rPr sz="1200" dirty="0" smtClean="0">
                <a:latin typeface="+mn-lt"/>
              </a:rPr>
              <a:t>anaerobic </a:t>
            </a:r>
            <a:r>
              <a:rPr sz="1200" dirty="0">
                <a:latin typeface="+mn-lt"/>
              </a:rPr>
              <a:t>fermentation, and aerobic respiration; </a:t>
            </a:r>
            <a:br>
              <a:rPr sz="1200" dirty="0">
                <a:latin typeface="+mn-lt"/>
              </a:rPr>
            </a:br>
            <a:r>
              <a:rPr lang="en-US" sz="1200" dirty="0" smtClean="0">
                <a:latin typeface="+mn-lt"/>
              </a:rPr>
              <a:t>4. </a:t>
            </a:r>
            <a:r>
              <a:rPr sz="1200" dirty="0" smtClean="0">
                <a:latin typeface="+mn-lt"/>
              </a:rPr>
              <a:t>be </a:t>
            </a:r>
            <a:r>
              <a:rPr sz="1200" dirty="0">
                <a:latin typeface="+mn-lt"/>
              </a:rPr>
              <a:t>able to trace the energy content of glucose through all these stages of metabolism, stating where the </a:t>
            </a:r>
            <a:r>
              <a:rPr sz="1200" dirty="0" smtClean="0">
                <a:latin typeface="+mn-lt"/>
              </a:rPr>
              <a:t>energy </a:t>
            </a:r>
            <a:r>
              <a:rPr sz="1200" dirty="0">
                <a:latin typeface="+mn-lt"/>
              </a:rPr>
              <a:t>is contained by the end of each </a:t>
            </a:r>
            <a:r>
              <a:rPr sz="1200" dirty="0" smtClean="0">
                <a:latin typeface="+mn-lt"/>
              </a:rPr>
              <a:t>stage </a:t>
            </a:r>
            <a:r>
              <a:rPr sz="1200" dirty="0">
                <a:latin typeface="+mn-lt"/>
              </a:rPr>
              <a:t/>
            </a:r>
            <a:br>
              <a:rPr sz="1200" dirty="0">
                <a:latin typeface="+mn-lt"/>
              </a:rPr>
            </a:br>
            <a:r>
              <a:rPr lang="en-US" sz="1200" dirty="0" smtClean="0">
                <a:latin typeface="+mn-lt"/>
              </a:rPr>
              <a:t>5. </a:t>
            </a:r>
            <a:r>
              <a:rPr sz="1200" dirty="0" smtClean="0">
                <a:latin typeface="+mn-lt"/>
              </a:rPr>
              <a:t>describe </a:t>
            </a:r>
            <a:r>
              <a:rPr sz="1200" dirty="0">
                <a:latin typeface="+mn-lt"/>
              </a:rPr>
              <a:t>the body’s modes of glycogen synthesis and break- down, and its synthesis of glucose from other </a:t>
            </a:r>
            <a:r>
              <a:rPr sz="1200" dirty="0" err="1">
                <a:latin typeface="+mn-lt"/>
              </a:rPr>
              <a:t>noncarbohydrates</a:t>
            </a:r>
            <a:r>
              <a:rPr sz="1200" dirty="0">
                <a:latin typeface="+mn-lt"/>
              </a:rPr>
              <a:t>. </a:t>
            </a:r>
            <a:r>
              <a:rPr sz="1200" dirty="0"/>
              <a:t/>
            </a:r>
            <a:br>
              <a:rPr sz="1200" dirty="0"/>
            </a:br>
            <a:endParaRPr sz="1200"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Metabolism is the sum of all chemical changes in the body, and consists of two classes of reactions:…"/>
          <p:cNvSpPr txBox="1"/>
          <p:nvPr/>
        </p:nvSpPr>
        <p:spPr>
          <a:xfrm>
            <a:off x="736979" y="742656"/>
            <a:ext cx="7515984" cy="5088573"/>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sz="3600" b="1" dirty="0"/>
              <a:t>Metabolism </a:t>
            </a:r>
            <a:r>
              <a:rPr sz="3600" dirty="0"/>
              <a:t>is the sum of all chemical changes in the body, and consists of two classes of reactions: </a:t>
            </a:r>
          </a:p>
          <a:p>
            <a:endParaRPr sz="3600" dirty="0"/>
          </a:p>
          <a:p>
            <a:r>
              <a:rPr sz="3600" dirty="0"/>
              <a:t>—energy-requiring synthesis reactions called </a:t>
            </a:r>
            <a:r>
              <a:rPr sz="3600" b="1" dirty="0"/>
              <a:t>anabolism, </a:t>
            </a:r>
          </a:p>
          <a:p>
            <a:r>
              <a:rPr sz="3600" dirty="0"/>
              <a:t>—and energy-releasing breakdown reactions called </a:t>
            </a:r>
            <a:r>
              <a:rPr sz="3600" b="1" dirty="0"/>
              <a:t>catabolism. </a:t>
            </a:r>
          </a:p>
          <a:p>
            <a:endParaRPr sz="3600" b="1"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Glucose Catabolism…"/>
          <p:cNvSpPr txBox="1"/>
          <p:nvPr/>
        </p:nvSpPr>
        <p:spPr>
          <a:xfrm>
            <a:off x="532264" y="261864"/>
            <a:ext cx="8611736" cy="6226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lnSpc>
                <a:spcPts val="4400"/>
              </a:lnSpc>
              <a:spcBef>
                <a:spcPts val="1200"/>
              </a:spcBef>
              <a:defRPr sz="1866" b="1">
                <a:latin typeface="Times"/>
                <a:ea typeface="Times"/>
                <a:cs typeface="Times"/>
                <a:sym typeface="Times"/>
              </a:defRPr>
            </a:pPr>
            <a:r>
              <a:rPr sz="2800" dirty="0"/>
              <a:t>Glucose Catabolism</a:t>
            </a:r>
          </a:p>
          <a:p>
            <a:pPr algn="ctr" defTabSz="457200">
              <a:lnSpc>
                <a:spcPts val="4400"/>
              </a:lnSpc>
              <a:spcBef>
                <a:spcPts val="1200"/>
              </a:spcBef>
              <a:defRPr sz="1866" b="1">
                <a:solidFill>
                  <a:srgbClr val="005266"/>
                </a:solidFill>
                <a:latin typeface="Times"/>
                <a:ea typeface="Times"/>
                <a:cs typeface="Times"/>
                <a:sym typeface="Times"/>
              </a:defRPr>
            </a:pPr>
            <a:r>
              <a:rPr sz="2800" dirty="0">
                <a:solidFill>
                  <a:srgbClr val="000000"/>
                </a:solidFill>
              </a:rPr>
              <a:t>Most dietary carbohydrate is burned as fuel within a few hours of absorption. Glucose is the major product of carbohydrate digestion, and provides us with quick energy when it is totally oxidized.</a:t>
            </a:r>
          </a:p>
          <a:p>
            <a:pPr algn="ctr" defTabSz="457200">
              <a:lnSpc>
                <a:spcPts val="4400"/>
              </a:lnSpc>
              <a:spcBef>
                <a:spcPts val="1200"/>
              </a:spcBef>
              <a:defRPr sz="1866" b="1">
                <a:solidFill>
                  <a:srgbClr val="005266"/>
                </a:solidFill>
                <a:latin typeface="Times"/>
                <a:ea typeface="Times"/>
                <a:cs typeface="Times"/>
                <a:sym typeface="Times"/>
              </a:defRPr>
            </a:pPr>
            <a:r>
              <a:rPr sz="2800" dirty="0"/>
              <a:t>The function of this reaction is not to produce carbon dioxide and water but to transfer energy from glucose to ATP. </a:t>
            </a:r>
          </a:p>
          <a:p>
            <a:pPr algn="ctr" defTabSz="457200">
              <a:lnSpc>
                <a:spcPts val="4400"/>
              </a:lnSpc>
              <a:spcBef>
                <a:spcPts val="1200"/>
              </a:spcBef>
              <a:defRPr sz="1866" b="1">
                <a:solidFill>
                  <a:srgbClr val="005266"/>
                </a:solidFill>
                <a:latin typeface="Times"/>
                <a:ea typeface="Times"/>
                <a:cs typeface="Times"/>
                <a:sym typeface="Times"/>
              </a:defRPr>
            </a:pPr>
            <a:endParaRPr sz="2800" dirty="0"/>
          </a:p>
          <a:p>
            <a:pPr algn="ctr" defTabSz="457200">
              <a:lnSpc>
                <a:spcPts val="3600"/>
              </a:lnSpc>
              <a:spcBef>
                <a:spcPts val="1200"/>
              </a:spcBef>
              <a:defRPr sz="1333">
                <a:latin typeface="Times"/>
                <a:ea typeface="Times"/>
                <a:cs typeface="Times"/>
                <a:sym typeface="Times"/>
              </a:defRPr>
            </a:pPr>
            <a:r>
              <a:rPr sz="2800" dirty="0"/>
              <a:t>C</a:t>
            </a:r>
            <a:r>
              <a:rPr sz="2800" baseline="-21818" dirty="0"/>
              <a:t>6</a:t>
            </a:r>
            <a:r>
              <a:rPr sz="2800" dirty="0"/>
              <a:t>H</a:t>
            </a:r>
            <a:r>
              <a:rPr sz="2800" baseline="-21818" dirty="0"/>
              <a:t>12</a:t>
            </a:r>
            <a:r>
              <a:rPr sz="2800" dirty="0"/>
              <a:t>O</a:t>
            </a:r>
            <a:r>
              <a:rPr sz="2800" baseline="-21818" dirty="0"/>
              <a:t>6 </a:t>
            </a:r>
            <a:r>
              <a:rPr sz="2800" dirty="0"/>
              <a:t>+6O</a:t>
            </a:r>
            <a:r>
              <a:rPr sz="2800" baseline="-21818" dirty="0"/>
              <a:t>2 </a:t>
            </a:r>
            <a:r>
              <a:rPr sz="2800" dirty="0"/>
              <a:t>→6CO</a:t>
            </a:r>
            <a:r>
              <a:rPr sz="2800" baseline="-21818" dirty="0"/>
              <a:t>2</a:t>
            </a:r>
            <a:r>
              <a:rPr sz="2800" dirty="0"/>
              <a:t>+6H</a:t>
            </a:r>
            <a:r>
              <a:rPr sz="2800" baseline="-21818" dirty="0"/>
              <a:t>2</a:t>
            </a:r>
            <a:r>
              <a:rPr sz="2800" dirty="0"/>
              <a:t>O.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descr="Изображение"/>
          <p:cNvPicPr>
            <a:picLocks noChangeAspect="1"/>
          </p:cNvPicPr>
          <p:nvPr/>
        </p:nvPicPr>
        <p:blipFill>
          <a:blip r:embed="rId2">
            <a:extLst/>
          </a:blip>
          <a:stretch>
            <a:fillRect/>
          </a:stretch>
        </p:blipFill>
        <p:spPr>
          <a:xfrm>
            <a:off x="2934270" y="347033"/>
            <a:ext cx="4900910" cy="5984610"/>
          </a:xfrm>
          <a:prstGeom prst="rect">
            <a:avLst/>
          </a:prstGeom>
          <a:ln w="12700">
            <a:miter lim="400000"/>
          </a:ln>
        </p:spPr>
      </p:pic>
    </p:spTree>
    <p:extLst>
      <p:ext uri="{BB962C8B-B14F-4D97-AF65-F5344CB8AC3E}">
        <p14:creationId xmlns:p14="http://schemas.microsoft.com/office/powerpoint/2010/main" val="268727112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Изображение" descr="Изображение"/>
          <p:cNvPicPr>
            <a:picLocks noChangeAspect="1"/>
          </p:cNvPicPr>
          <p:nvPr/>
        </p:nvPicPr>
        <p:blipFill>
          <a:blip r:embed="rId2">
            <a:extLst/>
          </a:blip>
          <a:stretch>
            <a:fillRect/>
          </a:stretch>
        </p:blipFill>
        <p:spPr>
          <a:xfrm>
            <a:off x="127000" y="95884"/>
            <a:ext cx="8694016" cy="6527326"/>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Glycolysis —extracts energy from glucose"/>
          <p:cNvSpPr txBox="1"/>
          <p:nvPr/>
        </p:nvSpPr>
        <p:spPr>
          <a:xfrm>
            <a:off x="561593" y="501665"/>
            <a:ext cx="7188828" cy="44447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300"/>
            </a:lvl1pPr>
          </a:lstStyle>
          <a:p>
            <a:r>
              <a:rPr dirty="0"/>
              <a:t>Glycolysis —extracts energy from glucose</a:t>
            </a:r>
          </a:p>
        </p:txBody>
      </p:sp>
      <p:sp>
        <p:nvSpPr>
          <p:cNvPr id="208" name="Anaerobic Fermentation—In the absence of oxygen, a cell resorts to a one-step reaction called anaerobic fermentation, —to take an energy—2 ATP."/>
          <p:cNvSpPr txBox="1"/>
          <p:nvPr/>
        </p:nvSpPr>
        <p:spPr>
          <a:xfrm>
            <a:off x="530559" y="1352150"/>
            <a:ext cx="7188828" cy="101680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100"/>
            </a:lvl1pPr>
          </a:lstStyle>
          <a:p>
            <a:r>
              <a:rPr dirty="0"/>
              <a:t>Anaerobic Fermentation—In the absence of oxygen, a cell resorts to a one-step reaction called anaerobic fermentation, —to take an energy—2 ATP.</a:t>
            </a:r>
          </a:p>
        </p:txBody>
      </p:sp>
      <p:sp>
        <p:nvSpPr>
          <p:cNvPr id="209" name="Aerobic Respiration — Most of our ATP is produced through oxidation of pyruvate in two principal steps:…"/>
          <p:cNvSpPr txBox="1"/>
          <p:nvPr/>
        </p:nvSpPr>
        <p:spPr>
          <a:xfrm>
            <a:off x="520700" y="2774965"/>
            <a:ext cx="7779222" cy="268424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Aerobic Respiration </a:t>
            </a:r>
            <a:r>
              <a:rPr sz="1200" dirty="0"/>
              <a:t>—</a:t>
            </a:r>
            <a:r>
              <a:rPr dirty="0"/>
              <a:t> Most of our ATP is produced through oxidation of pyruvate in two principal steps: </a:t>
            </a:r>
            <a:endParaRPr sz="1200" dirty="0"/>
          </a:p>
          <a:p>
            <a:r>
              <a:rPr dirty="0"/>
              <a:t>	∙  </a:t>
            </a:r>
            <a:r>
              <a:rPr b="1" dirty="0"/>
              <a:t>matrix reactions, </a:t>
            </a:r>
            <a:r>
              <a:rPr dirty="0"/>
              <a:t>so named because their controlling enzymes are in the fluid of the mitochondrial matrix, and </a:t>
            </a:r>
            <a:r>
              <a:rPr sz="1200" dirty="0"/>
              <a:t/>
            </a:r>
            <a:br>
              <a:rPr sz="1200" dirty="0"/>
            </a:br>
            <a:endParaRPr sz="1200" dirty="0"/>
          </a:p>
          <a:p>
            <a:r>
              <a:rPr dirty="0"/>
              <a:t>	∙  </a:t>
            </a:r>
            <a:r>
              <a:rPr b="1" dirty="0"/>
              <a:t>membrane reactions, </a:t>
            </a:r>
            <a:r>
              <a:rPr dirty="0"/>
              <a:t>so named because their controlling enzymes are bound to the membranes of the mitochondrial cristae. </a:t>
            </a:r>
            <a:r>
              <a:rPr sz="1200" dirty="0"/>
              <a:t/>
            </a:r>
            <a:br>
              <a:rPr sz="1200" dirty="0"/>
            </a:br>
            <a:endParaRPr sz="1200"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Glycogen Metabolism—if the body has an ample amount of ATP and there is still more glucose in the blood, it converts the glucose to other compounds better suited for energy storage—namely, glycogen and fat.…"/>
          <p:cNvSpPr txBox="1"/>
          <p:nvPr/>
        </p:nvSpPr>
        <p:spPr>
          <a:xfrm>
            <a:off x="745182" y="475642"/>
            <a:ext cx="7302898" cy="18554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b="1" dirty="0"/>
              <a:t>Glycogen Metabolism</a:t>
            </a:r>
            <a:r>
              <a:rPr dirty="0"/>
              <a:t>—if the body has an ample amount of ATP and there is still more glucose in the blood, it converts the glucose to other compounds better suited for energy storage—namely, glycogen and fat.</a:t>
            </a:r>
          </a:p>
          <a:p>
            <a:r>
              <a:rPr dirty="0"/>
              <a:t>Glycogenesis, the synthesis of glycogen, is stimulated by insulin</a:t>
            </a:r>
          </a:p>
        </p:txBody>
      </p:sp>
      <p:sp>
        <p:nvSpPr>
          <p:cNvPr id="212" name="Glycogenolysis, the hydrolysis of glycogen, is stimulated by glucagon and epinephrine between meals. It releases glucose when new glucose is not being absorbed from the intestine. The liver releases glucose into the blood, maintaining blood sugar levels between meals"/>
          <p:cNvSpPr txBox="1"/>
          <p:nvPr/>
        </p:nvSpPr>
        <p:spPr>
          <a:xfrm>
            <a:off x="787871" y="2774342"/>
            <a:ext cx="7217520" cy="15633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b="1" dirty="0" err="1"/>
              <a:t>Glycogenolysis</a:t>
            </a:r>
            <a:r>
              <a:rPr dirty="0"/>
              <a:t>, the hydrolysis of glycogen, is stimulated by glucagon and epinephrine between meals. It releases glucose when new glucose is not being absorbed from the intestine. The liver releases glucose into the blood, maintaining blood sugar levels between meals</a:t>
            </a:r>
          </a:p>
        </p:txBody>
      </p:sp>
      <p:sp>
        <p:nvSpPr>
          <p:cNvPr id="213" name="Gluconeogenesis occurs when even the stored glycogen isn’t enough to meet our energy needs.…"/>
          <p:cNvSpPr txBox="1"/>
          <p:nvPr/>
        </p:nvSpPr>
        <p:spPr>
          <a:xfrm>
            <a:off x="814982" y="4780942"/>
            <a:ext cx="7163297" cy="12712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Gluconeogenesis occurs when even the stored glycogen isn’t enough to meet our energy needs.</a:t>
            </a:r>
          </a:p>
          <a:p>
            <a:r>
              <a:rPr dirty="0"/>
              <a:t> This is the conversion of </a:t>
            </a:r>
            <a:r>
              <a:rPr dirty="0" err="1"/>
              <a:t>noncarbohydrates</a:t>
            </a:r>
            <a:r>
              <a:rPr dirty="0"/>
              <a:t> such as glycerol and amino acids to glucose.</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 name="Таблица"/>
          <p:cNvGraphicFramePr/>
          <p:nvPr>
            <p:extLst>
              <p:ext uri="{D42A27DB-BD31-4B8C-83A1-F6EECF244321}">
                <p14:modId xmlns:p14="http://schemas.microsoft.com/office/powerpoint/2010/main" val="1844775057"/>
              </p:ext>
            </p:extLst>
          </p:nvPr>
        </p:nvGraphicFramePr>
        <p:xfrm>
          <a:off x="614149" y="1433014"/>
          <a:ext cx="8079475" cy="5836649"/>
        </p:xfrm>
        <a:graphic>
          <a:graphicData uri="http://schemas.openxmlformats.org/drawingml/2006/table">
            <a:tbl>
              <a:tblPr bandRow="1">
                <a:tableStyleId>{4C3C2611-4C71-4FC5-86AE-919BDF0F9419}</a:tableStyleId>
              </a:tblPr>
              <a:tblGrid>
                <a:gridCol w="2321193"/>
                <a:gridCol w="5758282"/>
              </a:tblGrid>
              <a:tr h="758804">
                <a:tc gridSpan="2">
                  <a:txBody>
                    <a:bodyPr/>
                    <a:lstStyle/>
                    <a:p>
                      <a:pPr algn="l" defTabSz="457200">
                        <a:lnSpc>
                          <a:spcPts val="3600"/>
                        </a:lnSpc>
                        <a:spcBef>
                          <a:spcPts val="1200"/>
                        </a:spcBef>
                        <a:defRPr sz="1800"/>
                      </a:pPr>
                      <a:r>
                        <a:rPr sz="1833" b="1" dirty="0">
                          <a:solidFill>
                            <a:srgbClr val="FFFFFF"/>
                          </a:solidFill>
                          <a:latin typeface="Times"/>
                          <a:ea typeface="Times"/>
                          <a:cs typeface="Times"/>
                          <a:sym typeface="Times"/>
                        </a:rPr>
                        <a:t>Anabolic (Synthesis) Reactions</a:t>
                      </a:r>
                    </a:p>
                  </a:txBody>
                  <a:tcPr marL="12700" marR="12700" marT="12700" marB="12700" anchor="ctr" horzOverflow="overflow">
                    <a:solidFill>
                      <a:srgbClr val="598040"/>
                    </a:solidFill>
                  </a:tcPr>
                </a:tc>
                <a:tc hMerge="1">
                  <a:txBody>
                    <a:bodyPr/>
                    <a:lstStyle/>
                    <a:p>
                      <a:endParaRPr lang="ru-RU"/>
                    </a:p>
                  </a:txBody>
                  <a:tcPr/>
                </a:tc>
              </a:tr>
              <a:tr h="860151">
                <a:tc>
                  <a:txBody>
                    <a:bodyPr/>
                    <a:lstStyle/>
                    <a:p>
                      <a:pPr algn="l" defTabSz="457200">
                        <a:lnSpc>
                          <a:spcPts val="3400"/>
                        </a:lnSpc>
                        <a:spcBef>
                          <a:spcPts val="1200"/>
                        </a:spcBef>
                        <a:defRPr sz="1800"/>
                      </a:pPr>
                      <a:r>
                        <a:rPr sz="1833" b="1" dirty="0">
                          <a:latin typeface="Times"/>
                          <a:ea typeface="Times"/>
                          <a:cs typeface="Times"/>
                          <a:sym typeface="Times"/>
                        </a:rPr>
                        <a:t>Glycogenesis</a:t>
                      </a:r>
                    </a:p>
                  </a:txBody>
                  <a:tcPr marL="12700" marR="12700" marT="12700" marB="12700" anchor="ctr" horzOverflow="overflow">
                    <a:lnB w="12700">
                      <a:solidFill>
                        <a:srgbClr val="000000"/>
                      </a:solidFill>
                      <a:miter lim="400000"/>
                    </a:lnB>
                    <a:solidFill>
                      <a:srgbClr val="FFFFE0"/>
                    </a:solidFill>
                  </a:tcPr>
                </a:tc>
                <a:tc>
                  <a:txBody>
                    <a:bodyPr/>
                    <a:lstStyle/>
                    <a:p>
                      <a:pPr algn="l" defTabSz="457200">
                        <a:lnSpc>
                          <a:spcPts val="3400"/>
                        </a:lnSpc>
                        <a:spcBef>
                          <a:spcPts val="1200"/>
                        </a:spcBef>
                        <a:defRPr sz="1800"/>
                      </a:pPr>
                      <a:r>
                        <a:rPr sz="1833" b="1">
                          <a:latin typeface="Times"/>
                          <a:ea typeface="Times"/>
                          <a:cs typeface="Times"/>
                          <a:sym typeface="Times"/>
                        </a:rPr>
                        <a:t>The synthesis of glycogen by polymerizing glucose</a:t>
                      </a:r>
                    </a:p>
                  </a:txBody>
                  <a:tcPr marL="12700" marR="12700" marT="12700" marB="12700" anchor="ctr" horzOverflow="overflow">
                    <a:lnB w="12700">
                      <a:solidFill>
                        <a:srgbClr val="000000"/>
                      </a:solidFill>
                      <a:miter lim="400000"/>
                    </a:lnB>
                    <a:solidFill>
                      <a:srgbClr val="FFFFE0"/>
                    </a:solidFill>
                  </a:tcPr>
                </a:tc>
              </a:tr>
              <a:tr h="1277939">
                <a:tc>
                  <a:txBody>
                    <a:bodyPr/>
                    <a:lstStyle/>
                    <a:p>
                      <a:pPr algn="l" defTabSz="457200">
                        <a:lnSpc>
                          <a:spcPts val="3400"/>
                        </a:lnSpc>
                        <a:spcBef>
                          <a:spcPts val="1200"/>
                        </a:spcBef>
                        <a:defRPr sz="1800"/>
                      </a:pPr>
                      <a:r>
                        <a:rPr sz="1833" b="1" dirty="0">
                          <a:latin typeface="Times"/>
                          <a:ea typeface="Times"/>
                          <a:cs typeface="Times"/>
                          <a:sym typeface="Times"/>
                        </a:rPr>
                        <a:t>Gluconeogenesis</a:t>
                      </a:r>
                    </a:p>
                  </a:txBody>
                  <a:tcPr marL="12700" marR="12700" marT="12700" marB="12700" anchor="ctr" horzOverflow="overflow">
                    <a:lnT w="12700">
                      <a:solidFill>
                        <a:srgbClr val="000000"/>
                      </a:solidFill>
                      <a:miter lim="400000"/>
                    </a:lnT>
                    <a:solidFill>
                      <a:srgbClr val="FFFFE0"/>
                    </a:solidFill>
                  </a:tcPr>
                </a:tc>
                <a:tc>
                  <a:txBody>
                    <a:bodyPr/>
                    <a:lstStyle/>
                    <a:p>
                      <a:pPr algn="l" defTabSz="457200">
                        <a:lnSpc>
                          <a:spcPts val="3400"/>
                        </a:lnSpc>
                        <a:spcBef>
                          <a:spcPts val="1200"/>
                        </a:spcBef>
                        <a:defRPr sz="1800"/>
                      </a:pPr>
                      <a:r>
                        <a:rPr sz="1833" b="1" dirty="0">
                          <a:latin typeface="Times"/>
                          <a:ea typeface="Times"/>
                          <a:cs typeface="Times"/>
                          <a:sym typeface="Times"/>
                        </a:rPr>
                        <a:t>The synthesis of glucose from </a:t>
                      </a:r>
                      <a:r>
                        <a:rPr sz="1833" b="1" dirty="0" err="1">
                          <a:latin typeface="Times"/>
                          <a:ea typeface="Times"/>
                          <a:cs typeface="Times"/>
                          <a:sym typeface="Times"/>
                        </a:rPr>
                        <a:t>noncarbohydrates</a:t>
                      </a:r>
                      <a:r>
                        <a:rPr sz="1833" b="1" dirty="0">
                          <a:latin typeface="Times"/>
                          <a:ea typeface="Times"/>
                          <a:cs typeface="Times"/>
                          <a:sym typeface="Times"/>
                        </a:rPr>
                        <a:t> such as glycerol and amino acids (from fat and protein)</a:t>
                      </a:r>
                    </a:p>
                  </a:txBody>
                  <a:tcPr marL="12700" marR="12700" marT="12700" marB="12700" anchor="ctr" horzOverflow="overflow">
                    <a:lnT w="12700">
                      <a:solidFill>
                        <a:srgbClr val="000000"/>
                      </a:solidFill>
                      <a:miter lim="400000"/>
                    </a:lnT>
                    <a:solidFill>
                      <a:srgbClr val="FFFFE0"/>
                    </a:solidFill>
                  </a:tcPr>
                </a:tc>
              </a:tr>
              <a:tr h="758804">
                <a:tc gridSpan="2">
                  <a:txBody>
                    <a:bodyPr/>
                    <a:lstStyle/>
                    <a:p>
                      <a:pPr algn="l" defTabSz="457200">
                        <a:lnSpc>
                          <a:spcPts val="3600"/>
                        </a:lnSpc>
                        <a:spcBef>
                          <a:spcPts val="1200"/>
                        </a:spcBef>
                        <a:defRPr sz="1800"/>
                      </a:pPr>
                      <a:r>
                        <a:rPr sz="1833" b="1" dirty="0">
                          <a:solidFill>
                            <a:srgbClr val="FFFFFF"/>
                          </a:solidFill>
                          <a:latin typeface="Times"/>
                          <a:ea typeface="Times"/>
                          <a:cs typeface="Times"/>
                          <a:sym typeface="Times"/>
                        </a:rPr>
                        <a:t>Catabolic (Breakdown) Reactions</a:t>
                      </a:r>
                    </a:p>
                  </a:txBody>
                  <a:tcPr marL="12700" marR="12700" marT="12700" marB="12700" anchor="ctr" horzOverflow="overflow">
                    <a:solidFill>
                      <a:srgbClr val="598040"/>
                    </a:solidFill>
                  </a:tcPr>
                </a:tc>
                <a:tc hMerge="1">
                  <a:txBody>
                    <a:bodyPr/>
                    <a:lstStyle/>
                    <a:p>
                      <a:endParaRPr lang="ru-RU"/>
                    </a:p>
                  </a:txBody>
                  <a:tcPr/>
                </a:tc>
              </a:tr>
              <a:tr h="860151">
                <a:tc>
                  <a:txBody>
                    <a:bodyPr/>
                    <a:lstStyle/>
                    <a:p>
                      <a:pPr algn="l" defTabSz="457200">
                        <a:lnSpc>
                          <a:spcPts val="3400"/>
                        </a:lnSpc>
                        <a:spcBef>
                          <a:spcPts val="1200"/>
                        </a:spcBef>
                        <a:defRPr sz="1800"/>
                      </a:pPr>
                      <a:r>
                        <a:rPr sz="1833" b="1">
                          <a:latin typeface="Times"/>
                          <a:ea typeface="Times"/>
                          <a:cs typeface="Times"/>
                          <a:sym typeface="Times"/>
                        </a:rPr>
                        <a:t>Glycogenolysis</a:t>
                      </a:r>
                    </a:p>
                  </a:txBody>
                  <a:tcPr marL="12700" marR="12700" marT="12700" marB="12700" anchor="ctr" horzOverflow="overflow">
                    <a:solidFill>
                      <a:srgbClr val="EDFFD9"/>
                    </a:solidFill>
                  </a:tcPr>
                </a:tc>
                <a:tc>
                  <a:txBody>
                    <a:bodyPr/>
                    <a:lstStyle/>
                    <a:p>
                      <a:pPr algn="l" defTabSz="457200">
                        <a:lnSpc>
                          <a:spcPts val="3400"/>
                        </a:lnSpc>
                        <a:spcBef>
                          <a:spcPts val="1200"/>
                        </a:spcBef>
                        <a:defRPr sz="1800"/>
                      </a:pPr>
                      <a:r>
                        <a:rPr sz="1833" b="1" dirty="0">
                          <a:latin typeface="Times"/>
                          <a:ea typeface="Times"/>
                          <a:cs typeface="Times"/>
                          <a:sym typeface="Times"/>
                        </a:rPr>
                        <a:t>The hydrolysis of glycogen to release glucose</a:t>
                      </a:r>
                    </a:p>
                  </a:txBody>
                  <a:tcPr marL="12700" marR="12700" marT="12700" marB="12700" anchor="ctr" horzOverflow="overflow">
                    <a:solidFill>
                      <a:srgbClr val="EDFFD9"/>
                    </a:solidFill>
                  </a:tcPr>
                </a:tc>
              </a:tr>
              <a:tr h="1277939">
                <a:tc>
                  <a:txBody>
                    <a:bodyPr/>
                    <a:lstStyle/>
                    <a:p>
                      <a:pPr algn="l" defTabSz="457200">
                        <a:lnSpc>
                          <a:spcPts val="3400"/>
                        </a:lnSpc>
                        <a:spcBef>
                          <a:spcPts val="1200"/>
                        </a:spcBef>
                        <a:defRPr sz="1800"/>
                      </a:pPr>
                      <a:r>
                        <a:rPr sz="1833" b="1">
                          <a:latin typeface="Times"/>
                          <a:ea typeface="Times"/>
                          <a:cs typeface="Times"/>
                          <a:sym typeface="Times"/>
                        </a:rPr>
                        <a:t>Glycolysis</a:t>
                      </a:r>
                    </a:p>
                  </a:txBody>
                  <a:tcPr marL="12700" marR="12700" marT="12700" marB="12700" anchor="ctr" horzOverflow="overflow">
                    <a:solidFill>
                      <a:srgbClr val="EDFFD9"/>
                    </a:solidFill>
                  </a:tcPr>
                </a:tc>
                <a:tc>
                  <a:txBody>
                    <a:bodyPr/>
                    <a:lstStyle/>
                    <a:p>
                      <a:pPr algn="l" defTabSz="457200">
                        <a:lnSpc>
                          <a:spcPts val="3400"/>
                        </a:lnSpc>
                        <a:spcBef>
                          <a:spcPts val="1200"/>
                        </a:spcBef>
                        <a:defRPr sz="1800"/>
                      </a:pPr>
                      <a:r>
                        <a:rPr sz="1833" b="1" dirty="0">
                          <a:latin typeface="Times"/>
                          <a:ea typeface="Times"/>
                          <a:cs typeface="Times"/>
                          <a:sym typeface="Times"/>
                        </a:rPr>
                        <a:t>The splitting of glucose into two molecules of pyruvate in preparation for anaerobic fermentation or aerobic respiration</a:t>
                      </a:r>
                    </a:p>
                  </a:txBody>
                  <a:tcPr marL="12700" marR="12700" marT="12700" marB="12700" anchor="ctr" horzOverflow="overflow">
                    <a:solidFill>
                      <a:srgbClr val="EDFFD9"/>
                    </a:solidFill>
                  </a:tcPr>
                </a:tc>
              </a:tr>
            </a:tbl>
          </a:graphicData>
        </a:graphic>
      </p:graphicFrame>
      <p:pic>
        <p:nvPicPr>
          <p:cNvPr id="216" name="page633image152289664.png" descr="page633image152289664.png"/>
          <p:cNvPicPr>
            <a:picLocks noChangeAspect="1"/>
          </p:cNvPicPr>
          <p:nvPr/>
        </p:nvPicPr>
        <p:blipFill>
          <a:blip r:embed="rId2">
            <a:extLst/>
          </a:blip>
          <a:stretch>
            <a:fillRect/>
          </a:stretch>
        </p:blipFill>
        <p:spPr>
          <a:xfrm>
            <a:off x="1094581" y="1003300"/>
            <a:ext cx="4127501" cy="12700"/>
          </a:xfrm>
          <a:prstGeom prst="rect">
            <a:avLst/>
          </a:prstGeom>
          <a:ln w="12700">
            <a:miter lim="400000"/>
          </a:ln>
        </p:spPr>
      </p:pic>
      <p:sp>
        <p:nvSpPr>
          <p:cNvPr id="217" name="Table 18.3 Terminology Related to Glucose and Glycogen Metabolism"/>
          <p:cNvSpPr txBox="1"/>
          <p:nvPr/>
        </p:nvSpPr>
        <p:spPr>
          <a:xfrm>
            <a:off x="586581" y="239104"/>
            <a:ext cx="7970838" cy="994992"/>
          </a:xfrm>
          <a:prstGeom prst="rect">
            <a:avLst/>
          </a:prstGeom>
          <a:solidFill>
            <a:srgbClr val="FFFFFF"/>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sz="1466"/>
              <a:t>Table 18.3 </a:t>
            </a:r>
            <a:r>
              <a:t>Terminology Related to Glucose and Glycogen Metabolism </a:t>
            </a:r>
            <a:endParaRPr sz="1200"/>
          </a:p>
          <a:p>
            <a: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cNvSpPr txBox="1">
            <a:spLocks noGrp="1"/>
          </p:cNvSpPr>
          <p:nvPr>
            <p:ph type="sldNum" sz="quarter" idx="4294967295"/>
          </p:nvPr>
        </p:nvSpPr>
        <p:spPr>
          <a:xfrm>
            <a:off x="8940975" y="6324600"/>
            <a:ext cx="203023"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4</a:t>
            </a:fld>
            <a:endParaRPr/>
          </a:p>
        </p:txBody>
      </p:sp>
      <p:sp>
        <p:nvSpPr>
          <p:cNvPr id="61" name="Gross Anatomy of Stomach"/>
          <p:cNvSpPr txBox="1">
            <a:spLocks noGrp="1"/>
          </p:cNvSpPr>
          <p:nvPr>
            <p:ph type="title" idx="4294967295"/>
          </p:nvPr>
        </p:nvSpPr>
        <p:spPr>
          <a:xfrm>
            <a:off x="-101602" y="215900"/>
            <a:ext cx="9144004" cy="838200"/>
          </a:xfrm>
          <a:prstGeom prst="rect">
            <a:avLst/>
          </a:prstGeom>
        </p:spPr>
        <p:txBody>
          <a:bodyPr lIns="45718" tIns="45718" rIns="45718" bIns="45718" anchor="ctr"/>
          <a:lstStyle>
            <a:lvl1pPr algn="ctr" defTabSz="914400">
              <a:defRPr sz="4400" b="1"/>
            </a:lvl1pPr>
          </a:lstStyle>
          <a:p>
            <a:r>
              <a:t>Nutrients</a:t>
            </a:r>
          </a:p>
        </p:txBody>
      </p:sp>
      <p:sp>
        <p:nvSpPr>
          <p:cNvPr id="62" name="A nutrient is any ingested chemical that is incorporated into the body’s tissues and used for fuel, growth, repair, or maintenance of the body."/>
          <p:cNvSpPr txBox="1"/>
          <p:nvPr/>
        </p:nvSpPr>
        <p:spPr>
          <a:xfrm>
            <a:off x="286489" y="1225550"/>
            <a:ext cx="7477136" cy="113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3800"/>
              </a:lnSpc>
              <a:spcBef>
                <a:spcPts val="1200"/>
              </a:spcBef>
              <a:defRPr sz="1933">
                <a:latin typeface="Times"/>
                <a:ea typeface="Times"/>
                <a:cs typeface="Times"/>
                <a:sym typeface="Times"/>
              </a:defRPr>
            </a:pPr>
            <a:r>
              <a:rPr dirty="0"/>
              <a:t>A </a:t>
            </a:r>
            <a:r>
              <a:rPr b="1" dirty="0"/>
              <a:t>nutrient </a:t>
            </a:r>
            <a:r>
              <a:rPr dirty="0"/>
              <a:t>is any ingested chemical that is incorporated into the body’s tissues and used for fuel, growth, repair, or maintenance of the body. </a:t>
            </a:r>
          </a:p>
        </p:txBody>
      </p:sp>
      <p:sp>
        <p:nvSpPr>
          <p:cNvPr id="63" name="Nutrients fall into six major classes:…"/>
          <p:cNvSpPr txBox="1"/>
          <p:nvPr/>
        </p:nvSpPr>
        <p:spPr>
          <a:xfrm>
            <a:off x="450110" y="2209800"/>
            <a:ext cx="6933795" cy="350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1200"/>
              </a:spcBef>
              <a:defRPr sz="1833" b="1">
                <a:latin typeface="Times"/>
                <a:ea typeface="Times"/>
                <a:cs typeface="Times"/>
                <a:sym typeface="Times"/>
              </a:defRPr>
            </a:pPr>
            <a:r>
              <a:rPr dirty="0"/>
              <a:t>Nutrients fall into six major classes: </a:t>
            </a:r>
          </a:p>
          <a:p>
            <a:pPr marL="183812" indent="-183812" defTabSz="457200">
              <a:spcBef>
                <a:spcPts val="1200"/>
              </a:spcBef>
              <a:buSzPct val="100000"/>
              <a:buChar char="•"/>
              <a:defRPr sz="1833" b="1">
                <a:latin typeface="Times"/>
                <a:ea typeface="Times"/>
                <a:cs typeface="Times"/>
                <a:sym typeface="Times"/>
              </a:defRPr>
            </a:pPr>
            <a:r>
              <a:rPr dirty="0"/>
              <a:t>water, </a:t>
            </a:r>
          </a:p>
          <a:p>
            <a:pPr marL="183812" indent="-183812" defTabSz="457200">
              <a:spcBef>
                <a:spcPts val="1200"/>
              </a:spcBef>
              <a:buSzPct val="100000"/>
              <a:buChar char="•"/>
              <a:defRPr sz="1833" b="1">
                <a:latin typeface="Times"/>
                <a:ea typeface="Times"/>
                <a:cs typeface="Times"/>
                <a:sym typeface="Times"/>
              </a:defRPr>
            </a:pPr>
            <a:r>
              <a:rPr dirty="0"/>
              <a:t>carbohydrates, </a:t>
            </a:r>
          </a:p>
          <a:p>
            <a:pPr marL="183812" indent="-183812" defTabSz="457200">
              <a:spcBef>
                <a:spcPts val="1200"/>
              </a:spcBef>
              <a:buSzPct val="100000"/>
              <a:buChar char="•"/>
              <a:defRPr sz="1833" b="1">
                <a:latin typeface="Times"/>
                <a:ea typeface="Times"/>
                <a:cs typeface="Times"/>
                <a:sym typeface="Times"/>
              </a:defRPr>
            </a:pPr>
            <a:r>
              <a:rPr dirty="0"/>
              <a:t>lipids,</a:t>
            </a:r>
          </a:p>
          <a:p>
            <a:pPr marL="183812" indent="-183812" defTabSz="457200">
              <a:spcBef>
                <a:spcPts val="1200"/>
              </a:spcBef>
              <a:buSzPct val="100000"/>
              <a:buChar char="•"/>
              <a:defRPr sz="1833" b="1">
                <a:latin typeface="Times"/>
                <a:ea typeface="Times"/>
                <a:cs typeface="Times"/>
                <a:sym typeface="Times"/>
              </a:defRPr>
            </a:pPr>
            <a:r>
              <a:rPr dirty="0"/>
              <a:t>proteins, </a:t>
            </a:r>
          </a:p>
          <a:p>
            <a:pPr marL="183812" indent="-183812" defTabSz="457200">
              <a:spcBef>
                <a:spcPts val="1200"/>
              </a:spcBef>
              <a:buSzPct val="100000"/>
              <a:buChar char="•"/>
              <a:defRPr sz="1833" b="1">
                <a:latin typeface="Times"/>
                <a:ea typeface="Times"/>
                <a:cs typeface="Times"/>
                <a:sym typeface="Times"/>
              </a:defRPr>
            </a:pPr>
            <a:r>
              <a:rPr dirty="0"/>
              <a:t>minerals, </a:t>
            </a:r>
          </a:p>
          <a:p>
            <a:pPr marL="183812" indent="-183812" defTabSz="457200">
              <a:spcBef>
                <a:spcPts val="1200"/>
              </a:spcBef>
              <a:buSzPct val="100000"/>
              <a:buChar char="•"/>
              <a:defRPr sz="1833" b="1">
                <a:latin typeface="Times"/>
                <a:ea typeface="Times"/>
                <a:cs typeface="Times"/>
                <a:sym typeface="Times"/>
              </a:defRPr>
            </a:pPr>
            <a:r>
              <a:rPr dirty="0"/>
              <a:t>and vitamins.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Lipid and Protein Metabolism…"/>
          <p:cNvSpPr txBox="1"/>
          <p:nvPr/>
        </p:nvSpPr>
        <p:spPr>
          <a:xfrm>
            <a:off x="298053" y="238443"/>
            <a:ext cx="8095556" cy="5581015"/>
          </a:xfrm>
          <a:prstGeom prst="rect">
            <a:avLst/>
          </a:prstGeom>
          <a:gradFill>
            <a:gsLst>
              <a:gs pos="0">
                <a:srgbClr val="FF4FA7"/>
              </a:gs>
              <a:gs pos="100000">
                <a:schemeClr val="accent6">
                  <a:hueOff val="339517"/>
                  <a:satOff val="18181"/>
                  <a:lumOff val="21292"/>
                </a:schemeClr>
              </a:gs>
            </a:gsLst>
            <a:lin ang="16200000"/>
          </a:gra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b="1"/>
            </a:pPr>
            <a:r>
              <a:rPr sz="2400" dirty="0"/>
              <a:t>Lipid and Protein Metabolism </a:t>
            </a:r>
          </a:p>
          <a:p>
            <a:pPr algn="ctr">
              <a:defRPr b="1"/>
            </a:pPr>
            <a:endParaRPr sz="2400" b="0" dirty="0"/>
          </a:p>
          <a:p>
            <a:pPr>
              <a:defRPr>
                <a:solidFill>
                  <a:srgbClr val="FFFFFF"/>
                </a:solidFill>
              </a:defRPr>
            </a:pPr>
            <a:r>
              <a:rPr sz="2400" dirty="0"/>
              <a:t>Expected Learning Outcomes </a:t>
            </a:r>
          </a:p>
          <a:p>
            <a:pPr>
              <a:defRPr>
                <a:solidFill>
                  <a:srgbClr val="FFFFFF"/>
                </a:solidFill>
              </a:defRPr>
            </a:pPr>
            <a:endParaRPr sz="2400" dirty="0"/>
          </a:p>
          <a:p>
            <a:pPr>
              <a:defRPr>
                <a:solidFill>
                  <a:srgbClr val="FFFFFF"/>
                </a:solidFill>
              </a:defRPr>
            </a:pPr>
            <a:r>
              <a:rPr sz="2400" dirty="0"/>
              <a:t>When you have completed this section, you should be able to </a:t>
            </a:r>
          </a:p>
          <a:p>
            <a:pPr>
              <a:defRPr>
                <a:solidFill>
                  <a:srgbClr val="FFFFFF"/>
                </a:solidFill>
              </a:defRPr>
            </a:pPr>
            <a:r>
              <a:rPr sz="2400" dirty="0"/>
              <a:t>describe the process that uses the energy of triglycerides for synthesizing ATP, including the fates of the glycerol and fatty acid components; </a:t>
            </a:r>
            <a:br>
              <a:rPr sz="2400" dirty="0"/>
            </a:br>
            <a:endParaRPr sz="2400" dirty="0"/>
          </a:p>
          <a:p>
            <a:pPr>
              <a:defRPr>
                <a:solidFill>
                  <a:srgbClr val="FFFFFF"/>
                </a:solidFill>
              </a:defRPr>
            </a:pPr>
            <a:r>
              <a:rPr sz="2400" dirty="0"/>
              <a:t>describe the process of protein catabolism and why it generates nitrogenous wastes; and </a:t>
            </a:r>
            <a:br>
              <a:rPr sz="2400" dirty="0"/>
            </a:br>
            <a:endParaRPr sz="2400" dirty="0"/>
          </a:p>
          <a:p>
            <a:pPr>
              <a:defRPr>
                <a:solidFill>
                  <a:srgbClr val="FFFFFF"/>
                </a:solidFill>
              </a:defRPr>
            </a:pPr>
            <a:r>
              <a:rPr sz="2400" dirty="0"/>
              <a:t>identify several nondigestive functions of the liver. </a:t>
            </a:r>
            <a:r>
              <a:rPr dirty="0"/>
              <a:t/>
            </a:r>
            <a:br>
              <a:rPr dirty="0"/>
            </a:br>
            <a:endParaRPr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riglyceride synthesis is called lipogenesis."/>
          <p:cNvSpPr txBox="1"/>
          <p:nvPr/>
        </p:nvSpPr>
        <p:spPr>
          <a:xfrm>
            <a:off x="288731" y="874030"/>
            <a:ext cx="8116086" cy="57604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Triglyceride synthesis is called </a:t>
            </a:r>
            <a:r>
              <a:rPr b="1" dirty="0"/>
              <a:t>lipogenesis. </a:t>
            </a:r>
            <a:endParaRPr sz="1200" dirty="0"/>
          </a:p>
        </p:txBody>
      </p:sp>
      <p:sp>
        <p:nvSpPr>
          <p:cNvPr id="222" name="Breaking down fat begins with lipolysis—splitting triglycerides into glycerol and fatty acids, if glucose supplies are low, fat is used for fuel.…"/>
          <p:cNvSpPr txBox="1"/>
          <p:nvPr/>
        </p:nvSpPr>
        <p:spPr>
          <a:xfrm>
            <a:off x="302865" y="1890030"/>
            <a:ext cx="8087818" cy="174444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Breaking down fat begins with </a:t>
            </a:r>
            <a:r>
              <a:rPr b="1" dirty="0"/>
              <a:t>lipolysis</a:t>
            </a:r>
            <a:r>
              <a:rPr dirty="0"/>
              <a:t>—splitting triglycerides into glycerol and fatty acids, if glucose supplies are low, fat is used for fuel.</a:t>
            </a:r>
          </a:p>
          <a:p>
            <a:endParaRPr dirty="0"/>
          </a:p>
          <a:p>
            <a:r>
              <a:rPr dirty="0"/>
              <a:t>Lipolysis is </a:t>
            </a:r>
            <a:r>
              <a:rPr b="1" dirty="0"/>
              <a:t>stimulated </a:t>
            </a:r>
            <a:r>
              <a:rPr dirty="0"/>
              <a:t>by epinephrine, norepinephrine, glucocorticoids, thyroid hormone, and growth hormone.</a:t>
            </a:r>
            <a:endParaRPr sz="1200" dirty="0"/>
          </a:p>
        </p:txBody>
      </p:sp>
      <p:sp>
        <p:nvSpPr>
          <p:cNvPr id="223" name="A typical fatty acid of 16 carbon atoms can yield 129 molecules of ATP—obviously a much richer source of energy than a glucose molecule."/>
          <p:cNvSpPr txBox="1"/>
          <p:nvPr/>
        </p:nvSpPr>
        <p:spPr>
          <a:xfrm>
            <a:off x="225871" y="4064905"/>
            <a:ext cx="8241805" cy="6870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A typical fatty acid of 16 carbon atoms can yield 129 molecules of ATP—obviously a much richer source of energy than a glucose molecule.</a:t>
            </a:r>
          </a:p>
        </p:txBody>
      </p:sp>
      <p:sp>
        <p:nvSpPr>
          <p:cNvPr id="224" name="In untreated diabetes, cells cannot take up glucose and therefore oxidize fats.…"/>
          <p:cNvSpPr txBox="1"/>
          <p:nvPr/>
        </p:nvSpPr>
        <p:spPr>
          <a:xfrm>
            <a:off x="167779" y="4965092"/>
            <a:ext cx="8576172" cy="15633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In untreated diabetes, cells cannot take up glucose and therefore oxidize fats. </a:t>
            </a:r>
          </a:p>
          <a:p>
            <a:r>
              <a:rPr dirty="0"/>
              <a:t>This leads to a telltale sweet odor on the breath from exhaled acetone (one of the ketone bodies); a diagnostic presence of ketone bodies in the urine; and often a ketoacidosis-induced coma and death.</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lide Number"/>
          <p:cNvSpPr txBox="1">
            <a:spLocks noGrp="1"/>
          </p:cNvSpPr>
          <p:nvPr>
            <p:ph type="sldNum" sz="quarter" idx="4294967295"/>
          </p:nvPr>
        </p:nvSpPr>
        <p:spPr>
          <a:xfrm>
            <a:off x="8842091" y="6324600"/>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42</a:t>
            </a:fld>
            <a:endParaRPr/>
          </a:p>
        </p:txBody>
      </p:sp>
      <p:sp>
        <p:nvSpPr>
          <p:cNvPr id="227" name="Proteins…"/>
          <p:cNvSpPr txBox="1"/>
          <p:nvPr/>
        </p:nvSpPr>
        <p:spPr>
          <a:xfrm>
            <a:off x="1027794" y="443892"/>
            <a:ext cx="6663607" cy="27698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sz="2200" b="1"/>
            </a:pPr>
            <a:r>
              <a:rPr dirty="0"/>
              <a:t>Proteins</a:t>
            </a:r>
          </a:p>
          <a:p>
            <a:pPr algn="ctr"/>
            <a:endParaRPr dirty="0"/>
          </a:p>
          <a:p>
            <a:r>
              <a:rPr dirty="0"/>
              <a:t>Amino acids are primarily used for protein synthesis—the process of building the thousands of different proteins necessary for cellular function and structure. </a:t>
            </a:r>
          </a:p>
          <a:p>
            <a:endParaRPr dirty="0"/>
          </a:p>
          <a:p>
            <a:r>
              <a:rPr dirty="0"/>
              <a:t>Each protein requires </a:t>
            </a:r>
            <a:r>
              <a:rPr b="1" dirty="0"/>
              <a:t>a specific combination</a:t>
            </a:r>
            <a:r>
              <a:rPr dirty="0"/>
              <a:t> of amino acids, assembled in proper order according to instructions contained in the DNA. </a:t>
            </a:r>
          </a:p>
        </p:txBody>
      </p:sp>
      <p:sp>
        <p:nvSpPr>
          <p:cNvPr id="228" name="Amino acids can also be converted to glucose or fat or used directly as fuel.…"/>
          <p:cNvSpPr txBox="1"/>
          <p:nvPr/>
        </p:nvSpPr>
        <p:spPr>
          <a:xfrm>
            <a:off x="1027794" y="3390292"/>
            <a:ext cx="6663607" cy="3315916"/>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b="1" dirty="0"/>
              <a:t>Amino acids</a:t>
            </a:r>
            <a:r>
              <a:rPr dirty="0"/>
              <a:t> can also be converted to glucose or fat or used directly as fuel.</a:t>
            </a:r>
          </a:p>
          <a:p>
            <a:r>
              <a:rPr dirty="0"/>
              <a:t>Before they enter the citric acid cycle, </a:t>
            </a:r>
          </a:p>
          <a:p>
            <a:r>
              <a:rPr b="1" dirty="0"/>
              <a:t>amino acids</a:t>
            </a:r>
            <a:r>
              <a:rPr dirty="0"/>
              <a:t> are </a:t>
            </a:r>
            <a:r>
              <a:rPr dirty="0" err="1"/>
              <a:t>deaminated</a:t>
            </a:r>
            <a:r>
              <a:rPr dirty="0"/>
              <a:t>—the </a:t>
            </a:r>
            <a:r>
              <a:rPr b="1" dirty="0"/>
              <a:t>amino group (—NH2</a:t>
            </a:r>
            <a:r>
              <a:rPr dirty="0"/>
              <a:t>) is removed </a:t>
            </a:r>
          </a:p>
          <a:p>
            <a:r>
              <a:rPr dirty="0"/>
              <a:t>-and becomes </a:t>
            </a:r>
            <a:r>
              <a:rPr b="1" dirty="0"/>
              <a:t>ammonia</a:t>
            </a:r>
            <a:r>
              <a:rPr dirty="0"/>
              <a:t> (NH3), which is extremely toxic to cells. </a:t>
            </a:r>
          </a:p>
          <a:p>
            <a:r>
              <a:rPr dirty="0"/>
              <a:t>-the liver quickly combines ammonia with </a:t>
            </a:r>
            <a:r>
              <a:rPr b="1" dirty="0"/>
              <a:t>carbon dioxide</a:t>
            </a:r>
            <a:r>
              <a:rPr dirty="0"/>
              <a:t>    to produce a less toxic waste, </a:t>
            </a:r>
            <a:r>
              <a:rPr b="1" dirty="0"/>
              <a:t>urea,</a:t>
            </a:r>
            <a:r>
              <a:rPr dirty="0"/>
              <a:t> </a:t>
            </a:r>
          </a:p>
          <a:p>
            <a:r>
              <a:rPr dirty="0"/>
              <a:t>-which is then excreted in the </a:t>
            </a:r>
            <a:r>
              <a:rPr b="1" dirty="0"/>
              <a:t>urine</a:t>
            </a:r>
            <a:r>
              <a:rPr dirty="0"/>
              <a: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When a diseased liver cannot produce urea, ammonia accumulates in the blood and death from hepatic coma may ensue within a few days."/>
          <p:cNvSpPr txBox="1"/>
          <p:nvPr/>
        </p:nvSpPr>
        <p:spPr>
          <a:xfrm>
            <a:off x="1186732" y="1117600"/>
            <a:ext cx="6190950" cy="260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5100"/>
              </a:lnSpc>
              <a:spcBef>
                <a:spcPts val="1200"/>
              </a:spcBef>
              <a:defRPr sz="3033">
                <a:latin typeface="Times"/>
                <a:ea typeface="Times"/>
                <a:cs typeface="Times"/>
                <a:sym typeface="Times"/>
              </a:defRPr>
            </a:pPr>
            <a:r>
              <a:rPr dirty="0"/>
              <a:t>When a diseased liver cannot produce urea, ammonia accumulates in the blood and death from </a:t>
            </a:r>
            <a:r>
              <a:rPr b="1" i="1" dirty="0"/>
              <a:t>hepatic coma </a:t>
            </a:r>
            <a:r>
              <a:rPr dirty="0"/>
              <a:t>may ensue within a few days.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 name="Таблица"/>
          <p:cNvGraphicFramePr/>
          <p:nvPr/>
        </p:nvGraphicFramePr>
        <p:xfrm>
          <a:off x="228550" y="755650"/>
          <a:ext cx="8686899" cy="6832804"/>
        </p:xfrm>
        <a:graphic>
          <a:graphicData uri="http://schemas.openxmlformats.org/drawingml/2006/table">
            <a:tbl>
              <a:tblPr bandRow="1">
                <a:tableStyleId>{4C3C2611-4C71-4FC5-86AE-919BDF0F9419}</a:tableStyleId>
              </a:tblPr>
              <a:tblGrid>
                <a:gridCol w="8686899"/>
              </a:tblGrid>
              <a:tr h="342951">
                <a:tc>
                  <a:txBody>
                    <a:bodyPr/>
                    <a:lstStyle/>
                    <a:p>
                      <a:pPr algn="l" defTabSz="457200">
                        <a:lnSpc>
                          <a:spcPts val="3000"/>
                        </a:lnSpc>
                        <a:spcBef>
                          <a:spcPts val="1200"/>
                        </a:spcBef>
                        <a:defRPr sz="1800"/>
                      </a:pPr>
                      <a:r>
                        <a:rPr sz="1333" dirty="0">
                          <a:solidFill>
                            <a:srgbClr val="FFFFFF"/>
                          </a:solidFill>
                          <a:latin typeface="Times"/>
                          <a:ea typeface="Times"/>
                          <a:cs typeface="Times"/>
                          <a:sym typeface="Times"/>
                        </a:rPr>
                        <a:t>Carbohydrate Metabolism</a:t>
                      </a:r>
                    </a:p>
                  </a:txBody>
                  <a:tcPr marL="12700" marR="12700" marT="12700" marB="12700" anchor="ctr" horzOverflow="overflow">
                    <a:solidFill>
                      <a:srgbClr val="598040"/>
                    </a:solidFill>
                  </a:tcPr>
                </a:tc>
              </a:tr>
              <a:tr h="720198">
                <a:tc>
                  <a:txBody>
                    <a:bodyPr/>
                    <a:lstStyle/>
                    <a:p>
                      <a:pPr algn="l" defTabSz="457200">
                        <a:lnSpc>
                          <a:spcPts val="2500"/>
                        </a:lnSpc>
                        <a:spcBef>
                          <a:spcPts val="1200"/>
                        </a:spcBef>
                        <a:defRPr sz="1800"/>
                      </a:pPr>
                      <a:r>
                        <a:rPr sz="1066" dirty="0">
                          <a:latin typeface="Times"/>
                          <a:ea typeface="Times"/>
                          <a:cs typeface="Times"/>
                          <a:sym typeface="Times"/>
                        </a:rPr>
                        <a:t>Converts dietary fructose and galactose to glucose. Stabilizes blood glucose </a:t>
                      </a:r>
                      <a:r>
                        <a:rPr sz="1066" dirty="0" err="1">
                          <a:latin typeface="Times"/>
                          <a:ea typeface="Times"/>
                          <a:cs typeface="Times"/>
                          <a:sym typeface="Times"/>
                        </a:rPr>
                        <a:t>concentra</a:t>
                      </a:r>
                      <a:r>
                        <a:rPr sz="1066" dirty="0">
                          <a:latin typeface="Times"/>
                          <a:ea typeface="Times"/>
                          <a:cs typeface="Times"/>
                          <a:sym typeface="Times"/>
                        </a:rPr>
                        <a:t>- </a:t>
                      </a:r>
                      <a:r>
                        <a:rPr sz="1066" dirty="0" err="1">
                          <a:latin typeface="Times"/>
                          <a:ea typeface="Times"/>
                          <a:cs typeface="Times"/>
                          <a:sym typeface="Times"/>
                        </a:rPr>
                        <a:t>tion</a:t>
                      </a:r>
                      <a:r>
                        <a:rPr sz="1066" dirty="0">
                          <a:latin typeface="Times"/>
                          <a:ea typeface="Times"/>
                          <a:cs typeface="Times"/>
                          <a:sym typeface="Times"/>
                        </a:rPr>
                        <a:t> by storing excess glucose as glycogen (glycogenesis); releasing glucose from </a:t>
                      </a:r>
                      <a:r>
                        <a:rPr sz="1066" dirty="0" err="1">
                          <a:latin typeface="Times"/>
                          <a:ea typeface="Times"/>
                          <a:cs typeface="Times"/>
                          <a:sym typeface="Times"/>
                        </a:rPr>
                        <a:t>glyco</a:t>
                      </a:r>
                      <a:r>
                        <a:rPr sz="1066" dirty="0">
                          <a:latin typeface="Times"/>
                          <a:ea typeface="Times"/>
                          <a:cs typeface="Times"/>
                          <a:sym typeface="Times"/>
                        </a:rPr>
                        <a:t>- gen when needed (</a:t>
                      </a:r>
                      <a:r>
                        <a:rPr sz="1066" dirty="0" err="1">
                          <a:latin typeface="Times"/>
                          <a:ea typeface="Times"/>
                          <a:cs typeface="Times"/>
                          <a:sym typeface="Times"/>
                        </a:rPr>
                        <a:t>glycogenolysis</a:t>
                      </a:r>
                      <a:r>
                        <a:rPr sz="1066" dirty="0">
                          <a:latin typeface="Times"/>
                          <a:ea typeface="Times"/>
                          <a:cs typeface="Times"/>
                          <a:sym typeface="Times"/>
                        </a:rPr>
                        <a:t>); and synthesizing glucose from fats and amino acids (gluconeogenesis) when glucose demand exceeds glycogen reserves.</a:t>
                      </a:r>
                    </a:p>
                  </a:txBody>
                  <a:tcPr marL="12700" marR="12700" marT="12700" marB="12700" anchor="ctr" horzOverflow="overflow">
                    <a:solidFill>
                      <a:srgbClr val="FFFFE0"/>
                    </a:solidFill>
                  </a:tcPr>
                </a:tc>
              </a:tr>
              <a:tr h="342951">
                <a:tc>
                  <a:txBody>
                    <a:bodyPr/>
                    <a:lstStyle/>
                    <a:p>
                      <a:pPr algn="l" defTabSz="457200">
                        <a:lnSpc>
                          <a:spcPts val="3000"/>
                        </a:lnSpc>
                        <a:spcBef>
                          <a:spcPts val="1200"/>
                        </a:spcBef>
                        <a:defRPr sz="1800"/>
                      </a:pPr>
                      <a:r>
                        <a:rPr sz="1333" dirty="0">
                          <a:solidFill>
                            <a:srgbClr val="FFFFFF"/>
                          </a:solidFill>
                          <a:latin typeface="Times"/>
                          <a:ea typeface="Times"/>
                          <a:cs typeface="Times"/>
                          <a:sym typeface="Times"/>
                        </a:rPr>
                        <a:t>Lipid Metabolism</a:t>
                      </a:r>
                    </a:p>
                  </a:txBody>
                  <a:tcPr marL="12700" marR="12700" marT="12700" marB="12700" anchor="ctr" horzOverflow="overflow">
                    <a:solidFill>
                      <a:srgbClr val="598040"/>
                    </a:solidFill>
                  </a:tcPr>
                </a:tc>
              </a:tr>
              <a:tr h="720198">
                <a:tc>
                  <a:txBody>
                    <a:bodyPr/>
                    <a:lstStyle/>
                    <a:p>
                      <a:pPr algn="l" defTabSz="457200">
                        <a:lnSpc>
                          <a:spcPts val="2500"/>
                        </a:lnSpc>
                        <a:spcBef>
                          <a:spcPts val="1200"/>
                        </a:spcBef>
                        <a:defRPr sz="1800"/>
                      </a:pPr>
                      <a:r>
                        <a:rPr sz="1066" dirty="0">
                          <a:latin typeface="Times"/>
                          <a:ea typeface="Times"/>
                          <a:cs typeface="Times"/>
                          <a:sym typeface="Times"/>
                        </a:rPr>
                        <a:t>Carries out most of the body’s fat synthesis and synthesizes cholesterol and </a:t>
                      </a:r>
                      <a:r>
                        <a:rPr sz="1066" dirty="0" err="1">
                          <a:latin typeface="Times"/>
                          <a:ea typeface="Times"/>
                          <a:cs typeface="Times"/>
                          <a:sym typeface="Times"/>
                        </a:rPr>
                        <a:t>phospholip</a:t>
                      </a:r>
                      <a:r>
                        <a:rPr sz="1066" dirty="0">
                          <a:latin typeface="Times"/>
                          <a:ea typeface="Times"/>
                          <a:cs typeface="Times"/>
                          <a:sym typeface="Times"/>
                        </a:rPr>
                        <a:t>- ids; produces VLDLs to transport lipids to adipose tissue and other tissues for storage or use; and stores fat in its own cells. Carries out most oxidation of fatty acids; produces ketone bodies. Produces HDL shells, which pick up excess cholesterol from other tissues and return it to the liver; excretes the excess cholesterol in bile.</a:t>
                      </a:r>
                    </a:p>
                  </a:txBody>
                  <a:tcPr marL="12700" marR="12700" marT="12700" marB="12700" anchor="ctr" horzOverflow="overflow">
                    <a:solidFill>
                      <a:srgbClr val="EDFFD9"/>
                    </a:solidFill>
                  </a:tcPr>
                </a:tc>
              </a:tr>
              <a:tr h="342951">
                <a:tc>
                  <a:txBody>
                    <a:bodyPr/>
                    <a:lstStyle/>
                    <a:p>
                      <a:pPr algn="l" defTabSz="457200">
                        <a:lnSpc>
                          <a:spcPts val="3000"/>
                        </a:lnSpc>
                        <a:spcBef>
                          <a:spcPts val="1200"/>
                        </a:spcBef>
                        <a:defRPr sz="1800"/>
                      </a:pPr>
                      <a:r>
                        <a:rPr sz="1333" dirty="0">
                          <a:solidFill>
                            <a:srgbClr val="FFFFFF"/>
                          </a:solidFill>
                          <a:latin typeface="Times"/>
                          <a:ea typeface="Times"/>
                          <a:cs typeface="Times"/>
                          <a:sym typeface="Times"/>
                        </a:rPr>
                        <a:t>Protein and Amino Acid Metabolism</a:t>
                      </a:r>
                    </a:p>
                  </a:txBody>
                  <a:tcPr marL="12700" marR="12700" marT="12700" marB="12700" anchor="ctr" horzOverflow="overflow">
                    <a:solidFill>
                      <a:srgbClr val="598040"/>
                    </a:solidFill>
                  </a:tcPr>
                </a:tc>
              </a:tr>
              <a:tr h="342951">
                <a:tc>
                  <a:txBody>
                    <a:bodyPr/>
                    <a:lstStyle/>
                    <a:p>
                      <a:pPr algn="l" defTabSz="457200">
                        <a:lnSpc>
                          <a:spcPts val="2500"/>
                        </a:lnSpc>
                        <a:spcBef>
                          <a:spcPts val="1200"/>
                        </a:spcBef>
                        <a:defRPr sz="1800"/>
                      </a:pPr>
                      <a:r>
                        <a:rPr sz="1066" dirty="0">
                          <a:latin typeface="Times"/>
                          <a:ea typeface="Times"/>
                          <a:cs typeface="Times"/>
                          <a:sym typeface="Times"/>
                        </a:rPr>
                        <a:t>Carries out most deamination of amino acids. Converts ammonia to urea. Synthesizes nonessential amino acids.</a:t>
                      </a:r>
                    </a:p>
                  </a:txBody>
                  <a:tcPr marL="12700" marR="12700" marT="12700" marB="12700" anchor="ctr" horzOverflow="overflow">
                    <a:solidFill>
                      <a:srgbClr val="FFFFE0"/>
                    </a:solidFill>
                  </a:tcPr>
                </a:tc>
              </a:tr>
              <a:tr h="342951">
                <a:tc>
                  <a:txBody>
                    <a:bodyPr/>
                    <a:lstStyle/>
                    <a:p>
                      <a:pPr algn="l" defTabSz="457200">
                        <a:lnSpc>
                          <a:spcPts val="3000"/>
                        </a:lnSpc>
                        <a:spcBef>
                          <a:spcPts val="1200"/>
                        </a:spcBef>
                        <a:defRPr sz="1800"/>
                      </a:pPr>
                      <a:r>
                        <a:rPr sz="1333" dirty="0">
                          <a:solidFill>
                            <a:srgbClr val="FFFFFF"/>
                          </a:solidFill>
                          <a:latin typeface="Times"/>
                          <a:ea typeface="Times"/>
                          <a:cs typeface="Times"/>
                          <a:sym typeface="Times"/>
                        </a:rPr>
                        <a:t>Synthesis of Plasma Proteins</a:t>
                      </a:r>
                    </a:p>
                  </a:txBody>
                  <a:tcPr marL="12700" marR="12700" marT="12700" marB="12700" anchor="ctr" horzOverflow="overflow">
                    <a:solidFill>
                      <a:srgbClr val="598040"/>
                    </a:solidFill>
                  </a:tcPr>
                </a:tc>
              </a:tr>
              <a:tr h="342951">
                <a:tc>
                  <a:txBody>
                    <a:bodyPr/>
                    <a:lstStyle/>
                    <a:p>
                      <a:pPr algn="l" defTabSz="457200">
                        <a:lnSpc>
                          <a:spcPts val="2500"/>
                        </a:lnSpc>
                        <a:spcBef>
                          <a:spcPts val="1200"/>
                        </a:spcBef>
                        <a:defRPr sz="1800"/>
                      </a:pPr>
                      <a:r>
                        <a:rPr sz="1066" dirty="0">
                          <a:latin typeface="Times"/>
                          <a:ea typeface="Times"/>
                          <a:cs typeface="Times"/>
                          <a:sym typeface="Times"/>
                        </a:rPr>
                        <a:t>Synthesizes nearly all the proteins of blood plasma, including albumin, globulins, </a:t>
                      </a:r>
                      <a:r>
                        <a:rPr sz="1066" dirty="0" err="1">
                          <a:latin typeface="Times"/>
                          <a:ea typeface="Times"/>
                          <a:cs typeface="Times"/>
                          <a:sym typeface="Times"/>
                        </a:rPr>
                        <a:t>fibrino</a:t>
                      </a:r>
                      <a:r>
                        <a:rPr sz="1066" dirty="0">
                          <a:latin typeface="Times"/>
                          <a:ea typeface="Times"/>
                          <a:cs typeface="Times"/>
                          <a:sym typeface="Times"/>
                        </a:rPr>
                        <a:t>- gen, and several clotting factors.</a:t>
                      </a:r>
                    </a:p>
                  </a:txBody>
                  <a:tcPr marL="12700" marR="12700" marT="12700" marB="12700" anchor="ctr" horzOverflow="overflow">
                    <a:lnB w="12700">
                      <a:solidFill>
                        <a:srgbClr val="000000"/>
                      </a:solidFill>
                      <a:miter lim="400000"/>
                    </a:lnB>
                    <a:solidFill>
                      <a:srgbClr val="EDFFD9"/>
                    </a:solidFill>
                  </a:tcPr>
                </a:tc>
              </a:tr>
              <a:tr h="342951">
                <a:tc>
                  <a:txBody>
                    <a:bodyPr/>
                    <a:lstStyle/>
                    <a:p>
                      <a:pPr algn="l" defTabSz="457200">
                        <a:lnSpc>
                          <a:spcPts val="3000"/>
                        </a:lnSpc>
                        <a:spcBef>
                          <a:spcPts val="1200"/>
                        </a:spcBef>
                        <a:defRPr sz="1800"/>
                      </a:pPr>
                      <a:r>
                        <a:rPr sz="1333" dirty="0">
                          <a:solidFill>
                            <a:srgbClr val="FFFFFF"/>
                          </a:solidFill>
                          <a:latin typeface="Times"/>
                          <a:ea typeface="Times"/>
                          <a:cs typeface="Times"/>
                          <a:sym typeface="Times"/>
                        </a:rPr>
                        <a:t>Vitamin and Mineral Metabolism</a:t>
                      </a:r>
                    </a:p>
                  </a:txBody>
                  <a:tcPr marL="12700" marR="12700" marT="12700" marB="12700" anchor="ctr" horzOverflow="overflow">
                    <a:lnT w="12700">
                      <a:solidFill>
                        <a:srgbClr val="000000"/>
                      </a:solidFill>
                      <a:miter lim="400000"/>
                    </a:lnT>
                    <a:solidFill>
                      <a:srgbClr val="598040"/>
                    </a:solidFill>
                  </a:tcPr>
                </a:tc>
              </a:tr>
              <a:tr h="600165">
                <a:tc>
                  <a:txBody>
                    <a:bodyPr/>
                    <a:lstStyle/>
                    <a:p>
                      <a:pPr algn="l" defTabSz="457200">
                        <a:lnSpc>
                          <a:spcPts val="2500"/>
                        </a:lnSpc>
                        <a:spcBef>
                          <a:spcPts val="1200"/>
                        </a:spcBef>
                        <a:defRPr sz="1066">
                          <a:latin typeface="Times"/>
                          <a:ea typeface="Times"/>
                          <a:cs typeface="Times"/>
                          <a:sym typeface="Times"/>
                        </a:defRPr>
                      </a:pPr>
                      <a:r>
                        <a:rPr dirty="0"/>
                        <a:t>Converts vitamin D</a:t>
                      </a:r>
                      <a:r>
                        <a:rPr sz="666" baseline="-59997" dirty="0"/>
                        <a:t>3 </a:t>
                      </a:r>
                      <a:r>
                        <a:rPr dirty="0"/>
                        <a:t>to </a:t>
                      </a:r>
                      <a:r>
                        <a:rPr dirty="0" err="1"/>
                        <a:t>calcidiol</a:t>
                      </a:r>
                      <a:r>
                        <a:rPr dirty="0"/>
                        <a:t>, a step in the synthesis of calcitriol; stores a 3- to 4-month supply of vitamin D. Stores a 10-month supply of vitamin A and enough vitamin B</a:t>
                      </a:r>
                      <a:r>
                        <a:rPr sz="666" baseline="-59997" dirty="0"/>
                        <a:t>12 </a:t>
                      </a:r>
                      <a:r>
                        <a:rPr dirty="0"/>
                        <a:t>to last for several years. Stores and releases iron as needed. Excretes excess calcium by way of the bile.</a:t>
                      </a:r>
                    </a:p>
                  </a:txBody>
                  <a:tcPr marL="12700" marR="12700" marT="12700" marB="12700" anchor="ctr" horzOverflow="overflow">
                    <a:solidFill>
                      <a:srgbClr val="FFFFE0"/>
                    </a:solidFill>
                  </a:tcPr>
                </a:tc>
              </a:tr>
              <a:tr h="342951">
                <a:tc>
                  <a:txBody>
                    <a:bodyPr/>
                    <a:lstStyle/>
                    <a:p>
                      <a:pPr algn="l" defTabSz="457200">
                        <a:lnSpc>
                          <a:spcPts val="3000"/>
                        </a:lnSpc>
                        <a:spcBef>
                          <a:spcPts val="1200"/>
                        </a:spcBef>
                        <a:defRPr sz="1800"/>
                      </a:pPr>
                      <a:r>
                        <a:rPr sz="1333" dirty="0">
                          <a:solidFill>
                            <a:srgbClr val="FFFFFF"/>
                          </a:solidFill>
                          <a:latin typeface="Times"/>
                          <a:ea typeface="Times"/>
                          <a:cs typeface="Times"/>
                          <a:sym typeface="Times"/>
                        </a:rPr>
                        <a:t>Digestion</a:t>
                      </a:r>
                    </a:p>
                  </a:txBody>
                  <a:tcPr marL="12700" marR="12700" marT="12700" marB="12700" anchor="ctr" horzOverflow="overflow">
                    <a:solidFill>
                      <a:srgbClr val="598040"/>
                    </a:solidFill>
                  </a:tcPr>
                </a:tc>
              </a:tr>
              <a:tr h="342951">
                <a:tc>
                  <a:txBody>
                    <a:bodyPr/>
                    <a:lstStyle/>
                    <a:p>
                      <a:pPr algn="l" defTabSz="457200">
                        <a:lnSpc>
                          <a:spcPts val="2500"/>
                        </a:lnSpc>
                        <a:spcBef>
                          <a:spcPts val="1200"/>
                        </a:spcBef>
                        <a:defRPr sz="1800"/>
                      </a:pPr>
                      <a:r>
                        <a:rPr sz="1066" dirty="0">
                          <a:latin typeface="Times"/>
                          <a:ea typeface="Times"/>
                          <a:cs typeface="Times"/>
                          <a:sym typeface="Times"/>
                        </a:rPr>
                        <a:t>Synthesizes bile acids and lecithin, which emulsify fat and promote its digestion.</a:t>
                      </a:r>
                    </a:p>
                  </a:txBody>
                  <a:tcPr marL="12700" marR="12700" marT="12700" marB="12700" anchor="ctr" horzOverflow="overflow">
                    <a:solidFill>
                      <a:srgbClr val="EDFFD9"/>
                    </a:solidFill>
                  </a:tcPr>
                </a:tc>
              </a:tr>
              <a:tr h="342951">
                <a:tc>
                  <a:txBody>
                    <a:bodyPr/>
                    <a:lstStyle/>
                    <a:p>
                      <a:pPr algn="l" defTabSz="457200">
                        <a:lnSpc>
                          <a:spcPts val="3000"/>
                        </a:lnSpc>
                        <a:spcBef>
                          <a:spcPts val="1200"/>
                        </a:spcBef>
                        <a:defRPr sz="1800"/>
                      </a:pPr>
                      <a:r>
                        <a:rPr sz="1333" dirty="0">
                          <a:solidFill>
                            <a:srgbClr val="FFFFFF"/>
                          </a:solidFill>
                          <a:latin typeface="Times"/>
                          <a:ea typeface="Times"/>
                          <a:cs typeface="Times"/>
                          <a:sym typeface="Times"/>
                        </a:rPr>
                        <a:t>Disposal of Drugs, Toxins, and Hormones</a:t>
                      </a:r>
                    </a:p>
                  </a:txBody>
                  <a:tcPr marL="12700" marR="12700" marT="12700" marB="12700" anchor="ctr" horzOverflow="overflow">
                    <a:solidFill>
                      <a:srgbClr val="598040"/>
                    </a:solidFill>
                  </a:tcPr>
                </a:tc>
              </a:tr>
              <a:tr h="342951">
                <a:tc>
                  <a:txBody>
                    <a:bodyPr/>
                    <a:lstStyle/>
                    <a:p>
                      <a:pPr algn="l" defTabSz="457200">
                        <a:lnSpc>
                          <a:spcPts val="2500"/>
                        </a:lnSpc>
                        <a:spcBef>
                          <a:spcPts val="1200"/>
                        </a:spcBef>
                        <a:defRPr sz="1800"/>
                      </a:pPr>
                      <a:r>
                        <a:rPr sz="1066" dirty="0">
                          <a:latin typeface="Times"/>
                          <a:ea typeface="Times"/>
                          <a:cs typeface="Times"/>
                          <a:sym typeface="Times"/>
                        </a:rPr>
                        <a:t>Detoxifies alcohol, antibiotics, and many other drugs. Degrades hormones, removing them from circulation.</a:t>
                      </a:r>
                    </a:p>
                  </a:txBody>
                  <a:tcPr marL="12700" marR="12700" marT="12700" marB="12700" anchor="ctr" horzOverflow="overflow">
                    <a:solidFill>
                      <a:srgbClr val="FFFFE0"/>
                    </a:solidFill>
                  </a:tcPr>
                </a:tc>
              </a:tr>
            </a:tbl>
          </a:graphicData>
        </a:graphic>
      </p:graphicFrame>
      <p:sp>
        <p:nvSpPr>
          <p:cNvPr id="233" name="Table 18.4 Functions of the Liver"/>
          <p:cNvSpPr txBox="1"/>
          <p:nvPr/>
        </p:nvSpPr>
        <p:spPr>
          <a:xfrm>
            <a:off x="260945" y="260350"/>
            <a:ext cx="2590588"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spcBef>
                <a:spcPts val="1200"/>
              </a:spcBef>
              <a:defRPr sz="1333" b="1">
                <a:latin typeface="Times"/>
                <a:ea typeface="Times"/>
                <a:cs typeface="Times"/>
                <a:sym typeface="Times"/>
              </a:defRPr>
            </a:pPr>
            <a:r>
              <a:rPr sz="1466" b="0">
                <a:solidFill>
                  <a:srgbClr val="598040"/>
                </a:solidFill>
              </a:rPr>
              <a:t>Table 18.4 </a:t>
            </a:r>
            <a:r>
              <a:t>Functions of the Liver</a:t>
            </a:r>
            <a:endParaRPr b="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Energy Balance and Appetite Regulation…"/>
          <p:cNvSpPr txBox="1"/>
          <p:nvPr/>
        </p:nvSpPr>
        <p:spPr>
          <a:xfrm>
            <a:off x="754114" y="967739"/>
            <a:ext cx="7178676" cy="4452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5000"/>
              </a:lnSpc>
              <a:spcBef>
                <a:spcPts val="1200"/>
              </a:spcBef>
              <a:defRPr sz="2233" b="1">
                <a:solidFill>
                  <a:srgbClr val="80134D"/>
                </a:solidFill>
                <a:latin typeface="Times"/>
                <a:ea typeface="Times"/>
                <a:cs typeface="Times"/>
                <a:sym typeface="Times"/>
              </a:defRPr>
            </a:pPr>
            <a:r>
              <a:rPr dirty="0"/>
              <a:t>Energy Balance and Appetite Regulation </a:t>
            </a:r>
            <a:endParaRPr b="0" dirty="0">
              <a:solidFill>
                <a:srgbClr val="000000"/>
              </a:solidFill>
            </a:endParaRPr>
          </a:p>
          <a:p>
            <a:pPr defTabSz="457200">
              <a:lnSpc>
                <a:spcPts val="4300"/>
              </a:lnSpc>
              <a:spcBef>
                <a:spcPts val="1200"/>
              </a:spcBef>
              <a:defRPr sz="2233">
                <a:latin typeface="Times"/>
                <a:ea typeface="Times"/>
                <a:cs typeface="Times"/>
                <a:sym typeface="Times"/>
              </a:defRPr>
            </a:pPr>
            <a:r>
              <a:rPr dirty="0"/>
              <a:t>Expected Learning Outcomes </a:t>
            </a:r>
          </a:p>
          <a:p>
            <a:pPr defTabSz="457200">
              <a:lnSpc>
                <a:spcPts val="4100"/>
              </a:lnSpc>
              <a:spcBef>
                <a:spcPts val="1200"/>
              </a:spcBef>
              <a:defRPr sz="2233" b="1">
                <a:latin typeface="Times"/>
                <a:ea typeface="Times"/>
                <a:cs typeface="Times"/>
                <a:sym typeface="Times"/>
              </a:defRPr>
            </a:pPr>
            <a:r>
              <a:rPr dirty="0"/>
              <a:t>When you have completed this section, you should be able to </a:t>
            </a:r>
            <a:endParaRPr b="0" dirty="0"/>
          </a:p>
          <a:p>
            <a:pPr marL="457200" indent="-317500" defTabSz="457200">
              <a:lnSpc>
                <a:spcPts val="4100"/>
              </a:lnSpc>
              <a:spcBef>
                <a:spcPts val="1300"/>
              </a:spcBef>
              <a:buClr>
                <a:srgbClr val="000000"/>
              </a:buClr>
              <a:buSzPct val="100000"/>
              <a:buFont typeface="Times"/>
              <a:buChar char="•"/>
              <a:defRPr sz="2233">
                <a:latin typeface="Times"/>
                <a:ea typeface="Times"/>
                <a:cs typeface="Times"/>
                <a:sym typeface="Times"/>
              </a:defRPr>
            </a:pPr>
            <a:r>
              <a:rPr dirty="0"/>
              <a:t>explain the concept of energy balance; </a:t>
            </a:r>
          </a:p>
          <a:p>
            <a:pPr marL="457200" indent="-317500" defTabSz="457200">
              <a:lnSpc>
                <a:spcPts val="4100"/>
              </a:lnSpc>
              <a:spcBef>
                <a:spcPts val="1300"/>
              </a:spcBef>
              <a:buClr>
                <a:srgbClr val="000000"/>
              </a:buClr>
              <a:buSzPct val="100000"/>
              <a:buFont typeface="Times"/>
              <a:buChar char="•"/>
              <a:defRPr sz="2233">
                <a:latin typeface="Times"/>
                <a:ea typeface="Times"/>
                <a:cs typeface="Times"/>
                <a:sym typeface="Times"/>
              </a:defRPr>
            </a:pPr>
            <a:r>
              <a:rPr dirty="0"/>
              <a:t>name the hormones that regulate short- and long-term appetite and describe the effects of each; </a:t>
            </a:r>
          </a:p>
          <a:p>
            <a:pPr marL="457200" indent="-317500" defTabSz="457200">
              <a:lnSpc>
                <a:spcPts val="4100"/>
              </a:lnSpc>
              <a:spcBef>
                <a:spcPts val="1300"/>
              </a:spcBef>
              <a:buClr>
                <a:srgbClr val="000000"/>
              </a:buClr>
              <a:buSzPct val="100000"/>
              <a:buFont typeface="Times"/>
              <a:buChar char="•"/>
              <a:defRPr sz="2233">
                <a:latin typeface="Times"/>
                <a:ea typeface="Times"/>
                <a:cs typeface="Times"/>
                <a:sym typeface="Times"/>
              </a:defRPr>
            </a:pPr>
            <a:r>
              <a:rPr dirty="0"/>
              <a:t>name the appetite-stimulating and -inhibiting signals secreted in the hypothalamus, and describe their effects. </a:t>
            </a:r>
            <a:br>
              <a:rPr dirty="0"/>
            </a:br>
            <a:endParaRPr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Appetite…"/>
          <p:cNvSpPr txBox="1"/>
          <p:nvPr/>
        </p:nvSpPr>
        <p:spPr>
          <a:xfrm>
            <a:off x="21679" y="425685"/>
            <a:ext cx="8779421" cy="6006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lnSpc>
                <a:spcPts val="4900"/>
              </a:lnSpc>
              <a:spcBef>
                <a:spcPts val="1200"/>
              </a:spcBef>
              <a:defRPr sz="2266" b="1">
                <a:latin typeface="Times"/>
                <a:ea typeface="Times"/>
                <a:cs typeface="Times"/>
                <a:sym typeface="Times"/>
              </a:defRPr>
            </a:pPr>
            <a:r>
              <a:rPr dirty="0">
                <a:latin typeface="Times New Roman"/>
                <a:ea typeface="Times New Roman"/>
                <a:cs typeface="Times New Roman"/>
                <a:sym typeface="Times New Roman"/>
              </a:rPr>
              <a:t>Appetite</a:t>
            </a:r>
            <a:r>
              <a:rPr dirty="0"/>
              <a:t> </a:t>
            </a:r>
            <a:endParaRPr b="0" dirty="0"/>
          </a:p>
          <a:p>
            <a:pPr marL="133680" indent="-133680" defTabSz="457200">
              <a:spcBef>
                <a:spcPts val="1200"/>
              </a:spcBef>
              <a:buSzPct val="100000"/>
              <a:buChar char="•"/>
              <a:defRPr sz="1966">
                <a:latin typeface="Times"/>
                <a:ea typeface="Times"/>
                <a:cs typeface="Times"/>
                <a:sym typeface="Times"/>
              </a:defRPr>
            </a:pPr>
            <a:r>
              <a:rPr dirty="0"/>
              <a:t>Three peptides work over the short term—minutes to hours—first making one feel hungry and motivated to eat, then causing a feeling of satiety that signals an end to the meal. </a:t>
            </a:r>
          </a:p>
          <a:p>
            <a:pPr marL="457200" indent="-317500" defTabSz="457200">
              <a:spcBef>
                <a:spcPts val="1200"/>
              </a:spcBef>
              <a:buClr>
                <a:srgbClr val="000000"/>
              </a:buClr>
              <a:buSzPct val="100000"/>
              <a:buFont typeface="Times"/>
              <a:buChar char="•"/>
              <a:defRPr sz="1766">
                <a:latin typeface="Times"/>
                <a:ea typeface="Times"/>
                <a:cs typeface="Times"/>
                <a:sym typeface="Times"/>
              </a:defRPr>
            </a:pPr>
            <a:r>
              <a:rPr b="1" dirty="0"/>
              <a:t>Ghrelin</a:t>
            </a:r>
            <a:r>
              <a:rPr baseline="22641" dirty="0"/>
              <a:t> </a:t>
            </a:r>
            <a:r>
              <a:rPr dirty="0"/>
              <a:t>is secreted by parietal cells in the stomach. It has been called the “hunger hormone” because it is a powerful appetite stimulator. Shortly after eating, ghrelin concentration in the blood drops. </a:t>
            </a:r>
          </a:p>
          <a:p>
            <a:pPr marL="457200" indent="-317500" defTabSz="457200">
              <a:spcBef>
                <a:spcPts val="1200"/>
              </a:spcBef>
              <a:buClr>
                <a:srgbClr val="000000"/>
              </a:buClr>
              <a:buSzPct val="100000"/>
              <a:buFont typeface="Times"/>
              <a:buChar char="•"/>
              <a:defRPr sz="1766">
                <a:latin typeface="Times"/>
                <a:ea typeface="Times"/>
                <a:cs typeface="Times"/>
                <a:sym typeface="Times"/>
              </a:defRPr>
            </a:pPr>
            <a:r>
              <a:rPr b="1" dirty="0"/>
              <a:t>Peptide YY (PYY) </a:t>
            </a:r>
            <a:r>
              <a:rPr dirty="0"/>
              <a:t>is secreted by cells in the ileum and colon that sense that food has arrived even as it enters the stomach. </a:t>
            </a:r>
          </a:p>
          <a:p>
            <a:pPr defTabSz="457200">
              <a:spcBef>
                <a:spcPts val="1200"/>
              </a:spcBef>
              <a:defRPr sz="1766">
                <a:latin typeface="Times"/>
                <a:ea typeface="Times"/>
                <a:cs typeface="Times"/>
                <a:sym typeface="Times"/>
              </a:defRPr>
            </a:pPr>
            <a:r>
              <a:rPr dirty="0"/>
              <a:t>          — The primary effect of PYY is to signal satiety and terminate eating. </a:t>
            </a:r>
          </a:p>
          <a:p>
            <a:pPr lvl="1" indent="228600" defTabSz="457200">
              <a:spcBef>
                <a:spcPts val="1200"/>
              </a:spcBef>
              <a:defRPr sz="1766">
                <a:latin typeface="Times"/>
                <a:ea typeface="Times"/>
                <a:cs typeface="Times"/>
                <a:sym typeface="Times"/>
              </a:defRPr>
            </a:pPr>
            <a:r>
              <a:rPr dirty="0"/>
              <a:t>      — Thus, ghrelin is one of the signals that begins a meal, and PYY is one of the      </a:t>
            </a:r>
          </a:p>
          <a:p>
            <a:pPr lvl="1" indent="228600" defTabSz="457200">
              <a:spcBef>
                <a:spcPts val="1200"/>
              </a:spcBef>
              <a:defRPr sz="1766">
                <a:latin typeface="Times"/>
                <a:ea typeface="Times"/>
                <a:cs typeface="Times"/>
                <a:sym typeface="Times"/>
              </a:defRPr>
            </a:pPr>
            <a:r>
              <a:rPr dirty="0"/>
              <a:t>           signals that ends it. </a:t>
            </a:r>
          </a:p>
          <a:p>
            <a:pPr lvl="1" indent="228600" defTabSz="457200">
              <a:spcBef>
                <a:spcPts val="1200"/>
              </a:spcBef>
              <a:defRPr sz="1766">
                <a:latin typeface="Times"/>
                <a:ea typeface="Times"/>
                <a:cs typeface="Times"/>
                <a:sym typeface="Times"/>
              </a:defRPr>
            </a:pPr>
            <a:r>
              <a:rPr dirty="0"/>
              <a:t>      — PYY remains elevated well after a meal.</a:t>
            </a:r>
          </a:p>
          <a:p>
            <a:pPr marL="514680" lvl="1" indent="-133680" defTabSz="457200">
              <a:spcBef>
                <a:spcPts val="1200"/>
              </a:spcBef>
              <a:buSzPct val="100000"/>
              <a:buChar char="•"/>
              <a:defRPr sz="1766">
                <a:latin typeface="Times"/>
                <a:ea typeface="Times"/>
                <a:cs typeface="Times"/>
                <a:sym typeface="Times"/>
              </a:defRPr>
            </a:pPr>
            <a:r>
              <a:rPr b="1" dirty="0"/>
              <a:t>Cholecystokinin (CCK) </a:t>
            </a:r>
            <a:r>
              <a:rPr dirty="0"/>
              <a:t>is secreted by cells in the duodenum and jejunum. </a:t>
            </a:r>
          </a:p>
          <a:p>
            <a:pPr lvl="1" indent="228600" defTabSz="457200">
              <a:spcBef>
                <a:spcPts val="1200"/>
              </a:spcBef>
              <a:defRPr sz="1766">
                <a:latin typeface="Times"/>
                <a:ea typeface="Times"/>
                <a:cs typeface="Times"/>
                <a:sym typeface="Times"/>
              </a:defRPr>
            </a:pPr>
            <a:r>
              <a:rPr dirty="0"/>
              <a:t>    — It stimulates the brain and produces an appetite-suppressing effect. </a:t>
            </a:r>
          </a:p>
          <a:p>
            <a:pPr lvl="2" indent="457200" defTabSz="457200">
              <a:spcBef>
                <a:spcPts val="1200"/>
              </a:spcBef>
              <a:defRPr sz="1766">
                <a:latin typeface="Times"/>
                <a:ea typeface="Times"/>
                <a:cs typeface="Times"/>
                <a:sym typeface="Times"/>
              </a:defRPr>
            </a:pPr>
            <a:r>
              <a:rPr dirty="0"/>
              <a:t>— Thus, it joins PYY as a signal to stop eating.</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Other peptides regulate appetite, metabolic rate, and body weight over the longer term:…"/>
          <p:cNvSpPr txBox="1"/>
          <p:nvPr/>
        </p:nvSpPr>
        <p:spPr>
          <a:xfrm>
            <a:off x="203200" y="259395"/>
            <a:ext cx="8458498" cy="3303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a:latin typeface="Times New Roman"/>
                <a:ea typeface="Times New Roman"/>
                <a:cs typeface="Times New Roman"/>
                <a:sym typeface="Times New Roman"/>
              </a:defRPr>
            </a:pPr>
            <a:r>
              <a:rPr dirty="0"/>
              <a:t>Other peptides regulate appetite, metabolic rate, and body weight over the longer term:</a:t>
            </a:r>
          </a:p>
          <a:p>
            <a:pPr>
              <a:defRPr>
                <a:latin typeface="Times New Roman"/>
                <a:ea typeface="Times New Roman"/>
                <a:cs typeface="Times New Roman"/>
                <a:sym typeface="Times New Roman"/>
              </a:defRPr>
            </a:pPr>
            <a:r>
              <a:rPr dirty="0"/>
              <a:t> </a:t>
            </a:r>
          </a:p>
          <a:p>
            <a:pPr marL="200526" indent="-200526">
              <a:buSzPct val="100000"/>
              <a:buChar char="•"/>
              <a:defRPr>
                <a:latin typeface="Times New Roman"/>
                <a:ea typeface="Times New Roman"/>
                <a:cs typeface="Times New Roman"/>
                <a:sym typeface="Times New Roman"/>
              </a:defRPr>
            </a:pPr>
            <a:r>
              <a:rPr b="1" dirty="0"/>
              <a:t>Leptin </a:t>
            </a:r>
            <a:r>
              <a:rPr dirty="0"/>
              <a:t>is secreted mainly by adipocytes throughout the body. Its level is proportional to fat stores, so this is the brain’s primary way of knowing how much body fat we have. Leptin inhibits fat deposition.∙ </a:t>
            </a:r>
          </a:p>
          <a:p>
            <a:pPr>
              <a:defRPr>
                <a:latin typeface="Times New Roman"/>
                <a:ea typeface="Times New Roman"/>
                <a:cs typeface="Times New Roman"/>
                <a:sym typeface="Times New Roman"/>
              </a:defRPr>
            </a:pPr>
            <a:endParaRPr dirty="0"/>
          </a:p>
          <a:p>
            <a:pPr marL="200526" indent="-200526">
              <a:buSzPct val="100000"/>
              <a:buChar char="•"/>
              <a:defRPr>
                <a:latin typeface="Times New Roman"/>
                <a:ea typeface="Times New Roman"/>
                <a:cs typeface="Times New Roman"/>
                <a:sym typeface="Times New Roman"/>
              </a:defRPr>
            </a:pPr>
            <a:r>
              <a:rPr b="1" dirty="0"/>
              <a:t>Insulin</a:t>
            </a:r>
            <a:r>
              <a:rPr dirty="0"/>
              <a:t> is secreted by pancreatic beta cells in response to eating. As we have seen, insulin lowers glucose levels in the blood by causing it to be transported into cells. In addition, like leptin, it signals the status of the body’s fat stores, but in contrast to leptin, insulin promotes fat deposition.</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Important brain center for appetite regulation is the hypothalamus.…"/>
          <p:cNvSpPr txBox="1"/>
          <p:nvPr/>
        </p:nvSpPr>
        <p:spPr>
          <a:xfrm>
            <a:off x="431787" y="56753"/>
            <a:ext cx="7966994" cy="5334794"/>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Important brain center for appetite regulation is the </a:t>
            </a:r>
            <a:r>
              <a:rPr b="1" i="1" dirty="0"/>
              <a:t>hypothalamus</a:t>
            </a:r>
            <a:r>
              <a:rPr dirty="0"/>
              <a:t>.</a:t>
            </a:r>
          </a:p>
          <a:p>
            <a:endParaRPr dirty="0"/>
          </a:p>
          <a:p>
            <a:r>
              <a:rPr dirty="0"/>
              <a:t>All five of the aforementioned peptides have </a:t>
            </a:r>
            <a:r>
              <a:rPr b="1" dirty="0"/>
              <a:t>receptors</a:t>
            </a:r>
            <a:r>
              <a:rPr dirty="0"/>
              <a:t> in the hypothalamus.</a:t>
            </a:r>
          </a:p>
          <a:p>
            <a:endParaRPr dirty="0"/>
          </a:p>
          <a:p>
            <a:pPr marL="200526" indent="-200526">
              <a:buSzPct val="60000"/>
              <a:buBlip>
                <a:blip r:embed="rId2"/>
              </a:buBlip>
            </a:pPr>
            <a:r>
              <a:rPr dirty="0"/>
              <a:t>One of these is neuropeptide Y (NPY), a potent appetite stimulant. </a:t>
            </a:r>
          </a:p>
          <a:p>
            <a:endParaRPr dirty="0"/>
          </a:p>
          <a:p>
            <a:pPr marL="200526" indent="-200526">
              <a:buSzPct val="100000"/>
              <a:buChar char="•"/>
            </a:pPr>
            <a:r>
              <a:rPr b="1" dirty="0"/>
              <a:t>Ghrelin </a:t>
            </a:r>
            <a:r>
              <a:rPr dirty="0"/>
              <a:t>stimulates </a:t>
            </a:r>
            <a:r>
              <a:rPr b="1" dirty="0"/>
              <a:t>NPY</a:t>
            </a:r>
            <a:r>
              <a:rPr dirty="0"/>
              <a:t> secretion, whereas insulin, PYY, and leptin inhibit it.</a:t>
            </a:r>
          </a:p>
          <a:p>
            <a:pPr marL="200526" indent="-200526">
              <a:buSzPct val="100000"/>
              <a:buChar char="•"/>
            </a:pPr>
            <a:r>
              <a:rPr b="1" dirty="0"/>
              <a:t>Leptin</a:t>
            </a:r>
            <a:r>
              <a:rPr dirty="0"/>
              <a:t> stimulates </a:t>
            </a:r>
            <a:r>
              <a:rPr b="1" dirty="0" err="1"/>
              <a:t>melanocortin</a:t>
            </a:r>
            <a:r>
              <a:rPr dirty="0"/>
              <a:t> secretion and </a:t>
            </a:r>
            <a:r>
              <a:rPr b="1" dirty="0"/>
              <a:t>inhibits</a:t>
            </a:r>
            <a:r>
              <a:rPr dirty="0"/>
              <a:t> the secretion of appetite stimulants called </a:t>
            </a:r>
            <a:r>
              <a:rPr u="sng" dirty="0"/>
              <a:t>endocannabinoids.</a:t>
            </a:r>
          </a:p>
          <a:p>
            <a:endParaRPr u="sng" dirty="0"/>
          </a:p>
          <a:p>
            <a:pPr marL="200526" indent="-200526">
              <a:buSzPct val="60000"/>
              <a:buBlip>
                <a:blip r:embed="rId2"/>
              </a:buBlip>
            </a:pPr>
            <a:r>
              <a:rPr dirty="0"/>
              <a:t>The hypothalamus also secretes </a:t>
            </a:r>
            <a:r>
              <a:rPr b="1" dirty="0" err="1"/>
              <a:t>melanocortin</a:t>
            </a:r>
            <a:r>
              <a:rPr dirty="0"/>
              <a:t>, which inhibits eating.</a:t>
            </a:r>
          </a:p>
          <a:p>
            <a:endParaRPr dirty="0"/>
          </a:p>
          <a:p>
            <a:pPr marL="200526" indent="-200526">
              <a:buSzPct val="60000"/>
              <a:buBlip>
                <a:blip r:embed="rId2"/>
              </a:buBlip>
            </a:pPr>
            <a:r>
              <a:rPr dirty="0"/>
              <a:t>Mild hunger contractions begin soon after the stomach is emptied and increase in intensity over a period of hours.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Изображение" descr="Изображение"/>
          <p:cNvPicPr>
            <a:picLocks noChangeAspect="1"/>
          </p:cNvPicPr>
          <p:nvPr/>
        </p:nvPicPr>
        <p:blipFill>
          <a:blip r:embed="rId2">
            <a:extLst/>
          </a:blip>
          <a:stretch>
            <a:fillRect/>
          </a:stretch>
        </p:blipFill>
        <p:spPr>
          <a:xfrm>
            <a:off x="207438" y="-167544"/>
            <a:ext cx="8922318" cy="669173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acronutrients:…"/>
          <p:cNvSpPr txBox="1"/>
          <p:nvPr/>
        </p:nvSpPr>
        <p:spPr>
          <a:xfrm>
            <a:off x="679087" y="1597953"/>
            <a:ext cx="7244985" cy="3662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1200"/>
              </a:spcBef>
              <a:defRPr sz="2733">
                <a:latin typeface="Times"/>
                <a:ea typeface="Times"/>
                <a:cs typeface="Times"/>
                <a:sym typeface="Times"/>
              </a:defRPr>
            </a:pPr>
            <a:r>
              <a:rPr b="1" dirty="0"/>
              <a:t>Macronutrients:</a:t>
            </a:r>
          </a:p>
          <a:p>
            <a:pPr defTabSz="457200">
              <a:spcBef>
                <a:spcPts val="1200"/>
              </a:spcBef>
              <a:defRPr sz="2733">
                <a:latin typeface="Times"/>
                <a:ea typeface="Times"/>
                <a:cs typeface="Times"/>
                <a:sym typeface="Times"/>
              </a:defRPr>
            </a:pPr>
            <a:r>
              <a:rPr dirty="0"/>
              <a:t>Water, carbohydrates, lipids, and proteins are considered </a:t>
            </a:r>
          </a:p>
          <a:p>
            <a:pPr defTabSz="457200">
              <a:spcBef>
                <a:spcPts val="1200"/>
              </a:spcBef>
              <a:defRPr sz="2733">
                <a:latin typeface="Times"/>
                <a:ea typeface="Times"/>
                <a:cs typeface="Times"/>
                <a:sym typeface="Times"/>
              </a:defRPr>
            </a:pPr>
            <a:endParaRPr dirty="0"/>
          </a:p>
          <a:p>
            <a:pPr defTabSz="457200">
              <a:spcBef>
                <a:spcPts val="1200"/>
              </a:spcBef>
              <a:defRPr sz="2733">
                <a:latin typeface="Times"/>
                <a:ea typeface="Times"/>
                <a:cs typeface="Times"/>
                <a:sym typeface="Times"/>
              </a:defRPr>
            </a:pPr>
            <a:r>
              <a:rPr dirty="0"/>
              <a:t>M</a:t>
            </a:r>
            <a:r>
              <a:rPr b="1" dirty="0"/>
              <a:t>icronutrients: </a:t>
            </a:r>
          </a:p>
          <a:p>
            <a:pPr defTabSz="457200">
              <a:spcBef>
                <a:spcPts val="1200"/>
              </a:spcBef>
              <a:defRPr sz="2733">
                <a:latin typeface="Times"/>
                <a:ea typeface="Times"/>
                <a:cs typeface="Times"/>
                <a:sym typeface="Times"/>
              </a:defRPr>
            </a:pPr>
            <a:r>
              <a:rPr dirty="0"/>
              <a:t>Minerals and vitamins are called </a:t>
            </a:r>
            <a:r>
              <a:rPr lang="en-US" dirty="0" smtClean="0"/>
              <a:t>so </a:t>
            </a:r>
            <a:r>
              <a:rPr dirty="0" smtClean="0"/>
              <a:t>because </a:t>
            </a:r>
            <a:r>
              <a:rPr lang="en-US" dirty="0" smtClean="0"/>
              <a:t>of its </a:t>
            </a:r>
            <a:r>
              <a:rPr dirty="0" smtClean="0"/>
              <a:t> </a:t>
            </a:r>
            <a:r>
              <a:rPr dirty="0"/>
              <a:t>small quantities.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Body Heat and Thermoregulation…"/>
          <p:cNvSpPr txBox="1"/>
          <p:nvPr/>
        </p:nvSpPr>
        <p:spPr>
          <a:xfrm>
            <a:off x="260488" y="334355"/>
            <a:ext cx="8268663" cy="5262191"/>
          </a:xfrm>
          <a:prstGeom prst="rect">
            <a:avLst/>
          </a:prstGeom>
          <a:gradFill>
            <a:gsLst>
              <a:gs pos="0">
                <a:srgbClr val="FF4FA7"/>
              </a:gs>
              <a:gs pos="100000">
                <a:schemeClr val="accent6">
                  <a:hueOff val="339517"/>
                  <a:satOff val="18181"/>
                  <a:lumOff val="21292"/>
                </a:schemeClr>
              </a:gs>
            </a:gsLst>
            <a:lin ang="16200000"/>
          </a:gra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a:defRPr b="1"/>
            </a:pPr>
            <a:r>
              <a:rPr dirty="0"/>
              <a:t>Body Heat and Thermoregulation </a:t>
            </a:r>
            <a:endParaRPr sz="1200" b="0" dirty="0"/>
          </a:p>
          <a:p>
            <a:pPr>
              <a:defRPr>
                <a:solidFill>
                  <a:srgbClr val="FFFFFF"/>
                </a:solidFill>
              </a:defRPr>
            </a:pPr>
            <a:endParaRPr sz="1200" dirty="0">
              <a:solidFill>
                <a:srgbClr val="000000"/>
              </a:solidFill>
            </a:endParaRPr>
          </a:p>
          <a:p>
            <a:pPr>
              <a:defRPr>
                <a:solidFill>
                  <a:srgbClr val="FFFFFF"/>
                </a:solidFill>
              </a:defRPr>
            </a:pPr>
            <a:r>
              <a:rPr dirty="0"/>
              <a:t>Expected Learning Outcomes </a:t>
            </a:r>
            <a:endParaRPr sz="1200" dirty="0"/>
          </a:p>
          <a:p>
            <a:pPr>
              <a:defRPr>
                <a:solidFill>
                  <a:srgbClr val="FFFFFF"/>
                </a:solidFill>
              </a:defRPr>
            </a:pPr>
            <a:r>
              <a:rPr dirty="0"/>
              <a:t>When you have completed this section, you should be able to </a:t>
            </a:r>
            <a:endParaRPr sz="1200" dirty="0"/>
          </a:p>
          <a:p>
            <a:pPr>
              <a:defRPr>
                <a:solidFill>
                  <a:srgbClr val="FFFFFF"/>
                </a:solidFill>
              </a:defRPr>
            </a:pPr>
            <a:r>
              <a:rPr dirty="0"/>
              <a:t>state the normal ranges of human core and shell temperature; </a:t>
            </a:r>
            <a:br>
              <a:rPr dirty="0"/>
            </a:br>
            <a:endParaRPr dirty="0"/>
          </a:p>
          <a:p>
            <a:pPr>
              <a:defRPr>
                <a:solidFill>
                  <a:srgbClr val="FFFFFF"/>
                </a:solidFill>
              </a:defRPr>
            </a:pPr>
            <a:r>
              <a:rPr dirty="0"/>
              <a:t>identify the principal sources of body heat; </a:t>
            </a:r>
            <a:br>
              <a:rPr dirty="0"/>
            </a:br>
            <a:endParaRPr dirty="0"/>
          </a:p>
          <a:p>
            <a:pPr>
              <a:defRPr>
                <a:solidFill>
                  <a:srgbClr val="FFFFFF"/>
                </a:solidFill>
              </a:defRPr>
            </a:pPr>
            <a:r>
              <a:rPr dirty="0"/>
              <a:t>define and contrast three modes of heat loss and their relative </a:t>
            </a:r>
            <a:br>
              <a:rPr dirty="0"/>
            </a:br>
            <a:r>
              <a:rPr dirty="0"/>
              <a:t>contributions to total heat loss; </a:t>
            </a:r>
            <a:br>
              <a:rPr dirty="0"/>
            </a:br>
            <a:endParaRPr dirty="0"/>
          </a:p>
          <a:p>
            <a:pPr>
              <a:defRPr>
                <a:solidFill>
                  <a:srgbClr val="FFFFFF"/>
                </a:solidFill>
              </a:defRPr>
            </a:pPr>
            <a:r>
              <a:rPr dirty="0"/>
              <a:t>describe how the hypothalamus monitors body tempera- </a:t>
            </a:r>
            <a:r>
              <a:rPr dirty="0" err="1"/>
              <a:t>ture</a:t>
            </a:r>
            <a:r>
              <a:rPr dirty="0"/>
              <a:t> and how the heat-losing and heat-promoting centers work; and </a:t>
            </a:r>
            <a:br>
              <a:rPr dirty="0"/>
            </a:br>
            <a:endParaRPr dirty="0"/>
          </a:p>
          <a:p>
            <a:pPr>
              <a:defRPr>
                <a:solidFill>
                  <a:srgbClr val="FFFFFF"/>
                </a:solidFill>
              </a:defRPr>
            </a:pPr>
            <a:r>
              <a:rPr dirty="0"/>
              <a:t>name and describe the pathological states of excessively high and low body temperatures. </a:t>
            </a:r>
            <a:br>
              <a:rPr dirty="0"/>
            </a:br>
            <a:endParaRPr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Body Temperature…"/>
          <p:cNvSpPr txBox="1"/>
          <p:nvPr/>
        </p:nvSpPr>
        <p:spPr>
          <a:xfrm>
            <a:off x="617220" y="479276"/>
            <a:ext cx="7749273" cy="4286548"/>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b="1" dirty="0">
                <a:latin typeface="Times New Roman"/>
                <a:ea typeface="Times New Roman"/>
                <a:cs typeface="Times New Roman"/>
                <a:sym typeface="Times New Roman"/>
              </a:rPr>
              <a:t>Body Temperature</a:t>
            </a:r>
            <a:r>
              <a:rPr dirty="0"/>
              <a:t> </a:t>
            </a:r>
            <a:endParaRPr sz="1200" dirty="0"/>
          </a:p>
          <a:p>
            <a:pPr>
              <a:defRPr>
                <a:latin typeface="Times New Roman"/>
                <a:ea typeface="Times New Roman"/>
                <a:cs typeface="Times New Roman"/>
                <a:sym typeface="Times New Roman"/>
              </a:defRPr>
            </a:pPr>
            <a:r>
              <a:rPr dirty="0"/>
              <a:t>Body temperature fluctuates about 1°C (1.8°F) in a 24-hour cycle. </a:t>
            </a:r>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r>
              <a:rPr b="1" i="1" dirty="0"/>
              <a:t>Shell temperature </a:t>
            </a:r>
            <a:r>
              <a:rPr dirty="0"/>
              <a:t>is the cooler temperature closer to the surface, especially skin and oral temperature. </a:t>
            </a:r>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r>
              <a:rPr b="1" i="1" dirty="0"/>
              <a:t>Adult oral temperature</a:t>
            </a:r>
            <a:r>
              <a:rPr dirty="0"/>
              <a:t> is typically 36.6° to 37.0°C (97.9°–98.6°F) but may be as high as 40°C (104°F) during hard exercise.</a:t>
            </a:r>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r>
              <a:rPr b="1" i="1" dirty="0"/>
              <a:t>Rectal temperature </a:t>
            </a:r>
            <a:r>
              <a:rPr dirty="0"/>
              <a:t>(as the temperature of organs in the cranial, thoracic, and abdominal cavities):</a:t>
            </a:r>
          </a:p>
          <a:p>
            <a:pPr>
              <a:defRPr>
                <a:latin typeface="Times New Roman"/>
                <a:ea typeface="Times New Roman"/>
                <a:cs typeface="Times New Roman"/>
                <a:sym typeface="Times New Roman"/>
              </a:defRPr>
            </a:pPr>
            <a:r>
              <a:rPr dirty="0"/>
              <a:t>It is typically </a:t>
            </a:r>
            <a:r>
              <a:rPr b="1" i="1" dirty="0"/>
              <a:t>37.2° to 37.6°C</a:t>
            </a:r>
            <a:r>
              <a:rPr dirty="0"/>
              <a:t> (99.0°–99.7°F) but may be as high as </a:t>
            </a:r>
            <a:r>
              <a:rPr b="1" i="1" dirty="0"/>
              <a:t>39°C</a:t>
            </a:r>
            <a:r>
              <a:rPr dirty="0"/>
              <a:t> (102.2°F) during vigorous exercise such as running for prolonged periods. </a:t>
            </a:r>
            <a:endParaRPr sz="1200" dirty="0"/>
          </a:p>
          <a:p>
            <a:pPr>
              <a:defRPr>
                <a:latin typeface="Times New Roman"/>
                <a:ea typeface="Times New Roman"/>
                <a:cs typeface="Times New Roman"/>
                <a:sym typeface="Times New Roman"/>
              </a:defRPr>
            </a:pPr>
            <a:endParaRPr sz="1200"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Most body heat comes from metabolic reactions related to nutrient oxidation and ATP use.…"/>
          <p:cNvSpPr txBox="1"/>
          <p:nvPr/>
        </p:nvSpPr>
        <p:spPr>
          <a:xfrm>
            <a:off x="355525" y="1261454"/>
            <a:ext cx="8250189" cy="2722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00526" indent="-200526">
              <a:buSzPct val="60000"/>
              <a:buBlip>
                <a:blip r:embed="rId2"/>
              </a:buBlip>
            </a:pPr>
            <a:r>
              <a:rPr dirty="0"/>
              <a:t>Most body heat comes from metabolic reactions related to nutrient oxidation and ATP use. </a:t>
            </a:r>
          </a:p>
          <a:p>
            <a:endParaRPr dirty="0"/>
          </a:p>
          <a:p>
            <a:pPr marL="200526" indent="-200526">
              <a:buSzPct val="60000"/>
              <a:buBlip>
                <a:blip r:embed="rId2"/>
              </a:buBlip>
            </a:pPr>
            <a:r>
              <a:rPr dirty="0"/>
              <a:t>At rest, most heat is generated by the brain, heart, liver, and endocrine glands. Skeletal muscles contribute about 20% to 30% of the total resting heat.</a:t>
            </a:r>
          </a:p>
          <a:p>
            <a:pPr marL="200526" indent="-200526">
              <a:buSzPct val="60000"/>
              <a:buBlip>
                <a:blip r:embed="rId2"/>
              </a:buBlip>
            </a:pPr>
            <a:endParaRPr dirty="0"/>
          </a:p>
          <a:p>
            <a:pPr marL="200526" indent="-200526">
              <a:buSzPct val="60000"/>
              <a:buBlip>
                <a:blip r:embed="rId2"/>
              </a:buBlip>
            </a:pPr>
            <a:r>
              <a:rPr dirty="0"/>
              <a:t>The body loses heat in four ways: radiation, conduction, convection, and evaporation.</a:t>
            </a:r>
          </a:p>
        </p:txBody>
      </p:sp>
      <p:sp>
        <p:nvSpPr>
          <p:cNvPr id="250" name="Heat Production and Loss"/>
          <p:cNvSpPr txBox="1"/>
          <p:nvPr/>
        </p:nvSpPr>
        <p:spPr>
          <a:xfrm>
            <a:off x="2177119" y="469292"/>
            <a:ext cx="3046687" cy="394916"/>
          </a:xfrm>
          <a:prstGeom prst="rect">
            <a:avLst/>
          </a:prstGeom>
          <a:gradFill>
            <a:gsLst>
              <a:gs pos="0">
                <a:schemeClr val="accent5"/>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Heat Production and Loss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hermoregulation…"/>
          <p:cNvSpPr txBox="1"/>
          <p:nvPr/>
        </p:nvSpPr>
        <p:spPr>
          <a:xfrm>
            <a:off x="527383" y="449105"/>
            <a:ext cx="8425547" cy="5519460"/>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b="1"/>
            </a:pPr>
            <a:r>
              <a:rPr dirty="0"/>
              <a:t>Thermoregulation</a:t>
            </a:r>
          </a:p>
          <a:p>
            <a:pPr algn="ctr">
              <a:defRPr b="1"/>
            </a:pPr>
            <a:endParaRPr sz="2400" dirty="0"/>
          </a:p>
          <a:p>
            <a:r>
              <a:rPr sz="2400" dirty="0"/>
              <a:t>Thermoregulation is achieved through several negative feedback loops. </a:t>
            </a:r>
          </a:p>
          <a:p>
            <a:endParaRPr sz="2400" dirty="0"/>
          </a:p>
          <a:p>
            <a:r>
              <a:rPr sz="2400" dirty="0"/>
              <a:t>The hypothalamus </a:t>
            </a:r>
            <a:r>
              <a:rPr sz="2400" b="1" dirty="0"/>
              <a:t>monitors the temperature</a:t>
            </a:r>
            <a:r>
              <a:rPr sz="2400" dirty="0"/>
              <a:t> of the blood and receives signals from nerve endings (</a:t>
            </a:r>
            <a:r>
              <a:rPr sz="2400" b="1" dirty="0"/>
              <a:t>thermoreceptors</a:t>
            </a:r>
            <a:r>
              <a:rPr sz="2400" dirty="0"/>
              <a:t>) in the skin.</a:t>
            </a:r>
          </a:p>
          <a:p>
            <a:r>
              <a:rPr sz="2400" dirty="0"/>
              <a:t>In turn, its heat-sensing neurons send signals to hypothalamic nuclei called the heat-losing and </a:t>
            </a:r>
            <a:r>
              <a:rPr sz="2400" b="1" dirty="0"/>
              <a:t>heat-promoting centers</a:t>
            </a:r>
            <a:r>
              <a:rPr sz="2400" dirty="0"/>
              <a:t>.</a:t>
            </a:r>
          </a:p>
          <a:p>
            <a:endParaRPr sz="2400" dirty="0"/>
          </a:p>
          <a:p>
            <a:r>
              <a:rPr sz="2400" dirty="0"/>
              <a:t>If this fails to restore or maintain normal core temperature, the body resorts to shivering.</a:t>
            </a:r>
          </a:p>
          <a:p>
            <a:endParaRPr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In a cold environment, the heat-promoting center of the hypothalamus activates mechanisms to conserve body heat or generate more.…"/>
          <p:cNvSpPr txBox="1"/>
          <p:nvPr/>
        </p:nvSpPr>
        <p:spPr>
          <a:xfrm>
            <a:off x="303113" y="94397"/>
            <a:ext cx="7959775" cy="4903907"/>
          </a:xfrm>
          <a:prstGeom prst="rect">
            <a:avLst/>
          </a:prstGeom>
          <a:gradFill>
            <a:gsLst>
              <a:gs pos="0">
                <a:schemeClr val="accent4">
                  <a:hueOff val="-213352"/>
                  <a:satOff val="4761"/>
                  <a:lumOff val="27633"/>
                </a:schemeClr>
              </a:gs>
              <a:gs pos="35000">
                <a:srgbClr val="FFF6CE"/>
              </a:gs>
              <a:gs pos="100000">
                <a:schemeClr val="accent4">
                  <a:hueOff val="-282571"/>
                  <a:satOff val="4761"/>
                  <a:lumOff val="37573"/>
                </a:schemeClr>
              </a:gs>
            </a:gsLst>
            <a:lin ang="16200000"/>
          </a:gradFill>
          <a:ln>
            <a:solidFill>
              <a:srgbClr val="F9E12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sz="2400" dirty="0"/>
              <a:t>In a cold environment, the heat-promoting center of the hypothalamus activates mechanisms to conserve body heat or generate more. </a:t>
            </a:r>
          </a:p>
          <a:p>
            <a:endParaRPr sz="2400" dirty="0"/>
          </a:p>
          <a:p>
            <a:r>
              <a:rPr sz="2400" dirty="0"/>
              <a:t>By way of the sympathetic nervous system, it causes cutaneous </a:t>
            </a:r>
            <a:r>
              <a:rPr sz="2400" b="1" dirty="0"/>
              <a:t>vasoconstriction.</a:t>
            </a:r>
          </a:p>
          <a:p>
            <a:endParaRPr sz="2400" b="1" dirty="0"/>
          </a:p>
          <a:p>
            <a:r>
              <a:rPr sz="2400" dirty="0"/>
              <a:t>This retains warm blood deeper in the body and less heat is lost through the skin, If this fails to restore or maintain normal core temperature, the body resorts </a:t>
            </a:r>
            <a:r>
              <a:rPr sz="2400" b="1" dirty="0"/>
              <a:t>to shivering.</a:t>
            </a:r>
          </a:p>
          <a:p>
            <a:endParaRPr sz="2400" b="1" dirty="0"/>
          </a:p>
          <a:p>
            <a:r>
              <a:rPr sz="2400" b="1" dirty="0"/>
              <a:t>Muscle contraction causes </a:t>
            </a:r>
            <a:r>
              <a:rPr sz="2400" dirty="0"/>
              <a:t>heat to be released when ATP is produced.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age645image100153360.png" descr="page645image100153360.png"/>
          <p:cNvPicPr>
            <a:picLocks noChangeAspect="1"/>
          </p:cNvPicPr>
          <p:nvPr/>
        </p:nvPicPr>
        <p:blipFill>
          <a:blip r:embed="rId2">
            <a:extLst/>
          </a:blip>
          <a:stretch>
            <a:fillRect/>
          </a:stretch>
        </p:blipFill>
        <p:spPr>
          <a:xfrm>
            <a:off x="2070100" y="176641"/>
            <a:ext cx="4202880" cy="6287509"/>
          </a:xfrm>
          <a:prstGeom prst="rect">
            <a:avLst/>
          </a:prstGeom>
          <a:ln w="12700">
            <a:miter lim="400000"/>
          </a:ln>
        </p:spPr>
      </p:pic>
      <p:sp>
        <p:nvSpPr>
          <p:cNvPr id="257" name="Текст"/>
          <p:cNvSpPr txBox="1"/>
          <p:nvPr/>
        </p:nvSpPr>
        <p:spPr>
          <a:xfrm>
            <a:off x="2070100" y="-3467101"/>
            <a:ext cx="190500"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2800"/>
              </a:lnSpc>
              <a:defRPr sz="1200">
                <a:latin typeface="Times"/>
                <a:ea typeface="Times"/>
                <a:cs typeface="Times"/>
                <a:sym typeface="Times"/>
              </a:defRPr>
            </a:lvl1pPr>
          </a:lstStyle>
          <a:p>
            <a:r>
              <a:t>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HYPOTHERMIA AND FROSTBITE…"/>
          <p:cNvSpPr txBox="1"/>
          <p:nvPr/>
        </p:nvSpPr>
        <p:spPr>
          <a:xfrm>
            <a:off x="959550" y="342656"/>
            <a:ext cx="7335433" cy="4824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457200">
              <a:lnSpc>
                <a:spcPts val="3400"/>
              </a:lnSpc>
              <a:spcBef>
                <a:spcPts val="1200"/>
              </a:spcBef>
              <a:defRPr sz="1700" b="1">
                <a:latin typeface="Times"/>
                <a:ea typeface="Times"/>
                <a:cs typeface="Times"/>
                <a:sym typeface="Times"/>
              </a:defRPr>
            </a:pPr>
            <a:r>
              <a:rPr dirty="0"/>
              <a:t>HYPOTHERMIA AND FROSTBITE </a:t>
            </a:r>
          </a:p>
          <a:p>
            <a:pPr algn="just" defTabSz="457200">
              <a:lnSpc>
                <a:spcPts val="3500"/>
              </a:lnSpc>
              <a:spcBef>
                <a:spcPts val="1200"/>
              </a:spcBef>
              <a:defRPr sz="1700" b="1">
                <a:latin typeface="Times"/>
                <a:ea typeface="Times"/>
                <a:cs typeface="Times"/>
                <a:sym typeface="Times"/>
              </a:defRPr>
            </a:pPr>
            <a:r>
              <a:rPr i="1" dirty="0"/>
              <a:t>Hypothermia</a:t>
            </a:r>
            <a:r>
              <a:rPr dirty="0"/>
              <a:t> occurs when the body can’t generate heat as quickly as it is lost to the environment. All of us have experienced a drop in body temperature in response to cold weather; a decrease in body temperature of 1° to 2°C (1.8° to 3.6°F) leads to shivering, goose bumps, and numb hands. Exposure to extreme cold, however, can lead to hypothermia, when body temperature drops to a level where the hypothalamus can no longer produce an adequate response, and cellular metabolic processes slow to the point of disrupting normal body function. </a:t>
            </a:r>
          </a:p>
          <a:p>
            <a:pPr algn="just" defTabSz="457200">
              <a:lnSpc>
                <a:spcPts val="3500"/>
              </a:lnSpc>
              <a:spcBef>
                <a:spcPts val="1200"/>
              </a:spcBef>
              <a:defRPr sz="1700" b="1">
                <a:latin typeface="Times"/>
                <a:ea typeface="Times"/>
                <a:cs typeface="Times"/>
                <a:sym typeface="Times"/>
              </a:defRPr>
            </a:pPr>
            <a:endParaRPr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433" y="745645"/>
            <a:ext cx="8379725" cy="4706545"/>
          </a:xfrm>
          <a:prstGeom prst="rect">
            <a:avLst/>
          </a:prstGeom>
        </p:spPr>
        <p:txBody>
          <a:bodyPr wrap="square">
            <a:spAutoFit/>
          </a:bodyPr>
          <a:lstStyle/>
          <a:p>
            <a:pPr algn="just" defTabSz="457200">
              <a:lnSpc>
                <a:spcPts val="3500"/>
              </a:lnSpc>
              <a:spcBef>
                <a:spcPts val="1200"/>
              </a:spcBef>
              <a:defRPr sz="1700" b="1">
                <a:latin typeface="Times"/>
                <a:ea typeface="Times"/>
                <a:cs typeface="Times"/>
                <a:sym typeface="Times"/>
              </a:defRPr>
            </a:pPr>
            <a:r>
              <a:rPr lang="en-US" sz="2800" dirty="0"/>
              <a:t>Mountain climbers exposed to low temperatures and windy conditions must be careful to notice</a:t>
            </a:r>
            <a:r>
              <a:rPr lang="en-US" sz="2800" i="1" dirty="0"/>
              <a:t> the symptoms of hypothermia</a:t>
            </a:r>
            <a:r>
              <a:rPr lang="en-US" sz="2800" dirty="0"/>
              <a:t> in themselves and their companions—poor muscle coordination, difficulty speaking, blue fingertips and lips, and impaired cognitive ability. </a:t>
            </a:r>
          </a:p>
          <a:p>
            <a:pPr algn="just" defTabSz="457200">
              <a:lnSpc>
                <a:spcPts val="3500"/>
              </a:lnSpc>
              <a:spcBef>
                <a:spcPts val="1200"/>
              </a:spcBef>
              <a:defRPr sz="1700" b="1">
                <a:latin typeface="Times"/>
                <a:ea typeface="Times"/>
                <a:cs typeface="Times"/>
                <a:sym typeface="Times"/>
              </a:defRPr>
            </a:pPr>
            <a:r>
              <a:rPr lang="en-US" sz="2800" dirty="0"/>
              <a:t>Drinking warm liquids, getting to shelter, and warming with blankets or by sharing body heat are essential to prevent a further slide toward nervous system depression and possible death. </a:t>
            </a:r>
          </a:p>
        </p:txBody>
      </p:sp>
    </p:spTree>
    <p:extLst>
      <p:ext uri="{BB962C8B-B14F-4D97-AF65-F5344CB8AC3E}">
        <p14:creationId xmlns:p14="http://schemas.microsoft.com/office/powerpoint/2010/main" val="296158345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842" y="1061686"/>
            <a:ext cx="8447964" cy="4734629"/>
          </a:xfrm>
          <a:prstGeom prst="rect">
            <a:avLst/>
          </a:prstGeom>
        </p:spPr>
        <p:txBody>
          <a:bodyPr wrap="square">
            <a:spAutoFit/>
          </a:bodyPr>
          <a:lstStyle/>
          <a:p>
            <a:pPr algn="just" defTabSz="457200">
              <a:lnSpc>
                <a:spcPts val="3500"/>
              </a:lnSpc>
              <a:spcBef>
                <a:spcPts val="1200"/>
              </a:spcBef>
              <a:defRPr sz="1700" b="1">
                <a:latin typeface="Times"/>
                <a:ea typeface="Times"/>
                <a:cs typeface="Times"/>
                <a:sym typeface="Times"/>
              </a:defRPr>
            </a:pPr>
            <a:r>
              <a:rPr lang="en-US" sz="3200" dirty="0"/>
              <a:t>Another concern is frostbite, which results from exposure of body surfaces to temperatures low enough to freeze tissues. </a:t>
            </a:r>
          </a:p>
          <a:p>
            <a:pPr algn="just" defTabSz="457200">
              <a:lnSpc>
                <a:spcPts val="3500"/>
              </a:lnSpc>
              <a:spcBef>
                <a:spcPts val="1200"/>
              </a:spcBef>
              <a:defRPr sz="1700" b="1">
                <a:latin typeface="Times"/>
                <a:ea typeface="Times"/>
                <a:cs typeface="Times"/>
                <a:sym typeface="Times"/>
              </a:defRPr>
            </a:pPr>
            <a:r>
              <a:rPr lang="en-US" sz="3200" dirty="0"/>
              <a:t>It occurs most often in regions of high surface area and exposure—fingers and toes, earlobes, and the tip of the nose. If intracellular water freezes, the ice crystals expand and rupture cells, and tissues die. In severe cases, gangrene follows thawing and the affected areas must be amputated. </a:t>
            </a:r>
            <a:endParaRPr lang="ru-RU" sz="3200" dirty="0"/>
          </a:p>
        </p:txBody>
      </p:sp>
    </p:spTree>
    <p:extLst>
      <p:ext uri="{BB962C8B-B14F-4D97-AF65-F5344CB8AC3E}">
        <p14:creationId xmlns:p14="http://schemas.microsoft.com/office/powerpoint/2010/main" val="189546111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Disturbances of Thermoregulation…"/>
          <p:cNvSpPr txBox="1"/>
          <p:nvPr/>
        </p:nvSpPr>
        <p:spPr>
          <a:xfrm>
            <a:off x="74963" y="269161"/>
            <a:ext cx="8765473" cy="6319679"/>
          </a:xfrm>
          <a:prstGeom prst="rect">
            <a:avLst/>
          </a:prstGeom>
          <a:gradFill>
            <a:gsLst>
              <a:gs pos="0">
                <a:schemeClr val="accent5"/>
              </a:gs>
              <a:gs pos="100000">
                <a:schemeClr val="accent5">
                  <a:hueOff val="-200295"/>
                  <a:lumOff val="22393"/>
                </a:schemeClr>
              </a:gs>
            </a:gsLst>
            <a:lin ang="16200000"/>
          </a:gradFill>
          <a:ln>
            <a:solidFill>
              <a:srgbClr val="FD5E48"/>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a:solidFill>
                  <a:srgbClr val="FFFFFF"/>
                </a:solidFill>
              </a:defRPr>
            </a:pPr>
            <a:endParaRPr sz="1200" dirty="0">
              <a:solidFill>
                <a:srgbClr val="000000"/>
              </a:solidFill>
            </a:endParaRPr>
          </a:p>
          <a:p>
            <a:r>
              <a:rPr sz="2800" b="1" dirty="0"/>
              <a:t>Disturbances of Thermoregulation </a:t>
            </a:r>
            <a:endParaRPr sz="2800" dirty="0"/>
          </a:p>
          <a:p>
            <a:pPr>
              <a:defRPr>
                <a:solidFill>
                  <a:srgbClr val="FFFFFF"/>
                </a:solidFill>
              </a:defRPr>
            </a:pPr>
            <a:r>
              <a:rPr sz="2800" dirty="0"/>
              <a:t>Either excessively low body temperature, called </a:t>
            </a:r>
            <a:r>
              <a:rPr sz="2800" b="1" dirty="0"/>
              <a:t>hypothermia, </a:t>
            </a:r>
            <a:r>
              <a:rPr sz="2800" dirty="0"/>
              <a:t>or excessively high body temperature, called </a:t>
            </a:r>
            <a:r>
              <a:rPr sz="2800" b="1" dirty="0"/>
              <a:t>hyperthermia, </a:t>
            </a:r>
            <a:r>
              <a:rPr sz="2800" dirty="0"/>
              <a:t>can disrupt metabolism to the point of death. Hypothermia can result from exposure to cold weather or immersion in icy water (Clinical Application 18.2). If the core temperature falls below 33°C (91°F), the metabolic rate drops so low that heat production can’t keep pace with heat loss, and the temperature falls even more. Death from cardiac fibrillation may occur below 32°C (90°F), but some people survive body temperatures as low as 29°C (84°F) in a state of suspended animation. A body temperature below 24°C (75°F) is usually fatal.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cNvSpPr txBox="1">
            <a:spLocks noGrp="1"/>
          </p:cNvSpPr>
          <p:nvPr>
            <p:ph type="sldNum" sz="quarter" idx="4294967295"/>
          </p:nvPr>
        </p:nvSpPr>
        <p:spPr>
          <a:xfrm>
            <a:off x="8940975" y="6324600"/>
            <a:ext cx="203023"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6</a:t>
            </a:fld>
            <a:endParaRPr/>
          </a:p>
        </p:txBody>
      </p:sp>
      <p:sp>
        <p:nvSpPr>
          <p:cNvPr id="68" name="Текст"/>
          <p:cNvSpPr txBox="1"/>
          <p:nvPr/>
        </p:nvSpPr>
        <p:spPr>
          <a:xfrm>
            <a:off x="2195512" y="6349"/>
            <a:ext cx="1905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2800"/>
              </a:lnSpc>
              <a:defRPr sz="1200">
                <a:latin typeface="Times"/>
                <a:ea typeface="Times"/>
                <a:cs typeface="Times"/>
                <a:sym typeface="Times"/>
              </a:defRPr>
            </a:lvl1pPr>
          </a:lstStyle>
          <a:p>
            <a:r>
              <a:t> </a:t>
            </a:r>
          </a:p>
        </p:txBody>
      </p:sp>
      <p:graphicFrame>
        <p:nvGraphicFramePr>
          <p:cNvPr id="69" name="Таблица"/>
          <p:cNvGraphicFramePr/>
          <p:nvPr>
            <p:extLst>
              <p:ext uri="{D42A27DB-BD31-4B8C-83A1-F6EECF244321}">
                <p14:modId xmlns:p14="http://schemas.microsoft.com/office/powerpoint/2010/main" val="1509463012"/>
              </p:ext>
            </p:extLst>
          </p:nvPr>
        </p:nvGraphicFramePr>
        <p:xfrm>
          <a:off x="232012" y="218364"/>
          <a:ext cx="8488907" cy="6250674"/>
        </p:xfrm>
        <a:graphic>
          <a:graphicData uri="http://schemas.openxmlformats.org/drawingml/2006/table">
            <a:tbl>
              <a:tblPr bandRow="1">
                <a:tableStyleId>{4C3C2611-4C71-4FC5-86AE-919BDF0F9419}</a:tableStyleId>
              </a:tblPr>
              <a:tblGrid>
                <a:gridCol w="1635084"/>
                <a:gridCol w="2514891"/>
                <a:gridCol w="4338932"/>
              </a:tblGrid>
              <a:tr h="668892">
                <a:tc>
                  <a:txBody>
                    <a:bodyPr/>
                    <a:lstStyle/>
                    <a:p>
                      <a:pPr algn="l" defTabSz="457200">
                        <a:lnSpc>
                          <a:spcPts val="3200"/>
                        </a:lnSpc>
                        <a:spcBef>
                          <a:spcPts val="1200"/>
                        </a:spcBef>
                        <a:defRPr sz="1800"/>
                      </a:pPr>
                      <a:r>
                        <a:rPr sz="1433" b="1" dirty="0">
                          <a:solidFill>
                            <a:srgbClr val="FFFFFF"/>
                          </a:solidFill>
                          <a:latin typeface="Times"/>
                          <a:ea typeface="Times"/>
                          <a:cs typeface="Times"/>
                          <a:sym typeface="Times"/>
                        </a:rPr>
                        <a:t>Nutrient</a:t>
                      </a:r>
                    </a:p>
                  </a:txBody>
                  <a:tcPr marL="12700" marR="12700" marT="12700" marB="12700" anchor="ctr" horzOverflow="overflow">
                    <a:solidFill>
                      <a:srgbClr val="598040"/>
                    </a:solidFill>
                  </a:tcPr>
                </a:tc>
                <a:tc>
                  <a:txBody>
                    <a:bodyPr/>
                    <a:lstStyle/>
                    <a:p>
                      <a:pPr algn="l" defTabSz="457200">
                        <a:lnSpc>
                          <a:spcPts val="3200"/>
                        </a:lnSpc>
                        <a:spcBef>
                          <a:spcPts val="1200"/>
                        </a:spcBef>
                        <a:defRPr sz="1800"/>
                      </a:pPr>
                      <a:r>
                        <a:rPr sz="1433" b="1">
                          <a:solidFill>
                            <a:srgbClr val="FFFFFF"/>
                          </a:solidFill>
                          <a:latin typeface="Times"/>
                          <a:ea typeface="Times"/>
                          <a:cs typeface="Times"/>
                          <a:sym typeface="Times"/>
                        </a:rPr>
                        <a:t>Daily Requirement</a:t>
                      </a:r>
                    </a:p>
                  </a:txBody>
                  <a:tcPr marL="12700" marR="12700" marT="12700" marB="12700" anchor="ctr" horzOverflow="overflow">
                    <a:solidFill>
                      <a:srgbClr val="598040"/>
                    </a:solidFill>
                  </a:tcPr>
                </a:tc>
                <a:tc>
                  <a:txBody>
                    <a:bodyPr/>
                    <a:lstStyle/>
                    <a:p>
                      <a:pPr algn="l" defTabSz="457200">
                        <a:lnSpc>
                          <a:spcPts val="3200"/>
                        </a:lnSpc>
                        <a:spcBef>
                          <a:spcPts val="1200"/>
                        </a:spcBef>
                        <a:defRPr sz="1800"/>
                      </a:pPr>
                      <a:r>
                        <a:rPr sz="1433" b="1" dirty="0">
                          <a:solidFill>
                            <a:srgbClr val="FFFFFF"/>
                          </a:solidFill>
                          <a:latin typeface="Times"/>
                          <a:ea typeface="Times"/>
                          <a:cs typeface="Times"/>
                          <a:sym typeface="Times"/>
                        </a:rPr>
                        <a:t>Representative Functions</a:t>
                      </a:r>
                    </a:p>
                  </a:txBody>
                  <a:tcPr marL="12700" marR="12700" marT="12700" marB="12700" anchor="ctr" horzOverflow="overflow">
                    <a:solidFill>
                      <a:srgbClr val="598040"/>
                    </a:solidFill>
                  </a:tcPr>
                </a:tc>
              </a:tr>
              <a:tr h="1175402">
                <a:tc>
                  <a:txBody>
                    <a:bodyPr/>
                    <a:lstStyle/>
                    <a:p>
                      <a:pPr algn="l" defTabSz="457200">
                        <a:lnSpc>
                          <a:spcPts val="3000"/>
                        </a:lnSpc>
                        <a:spcBef>
                          <a:spcPts val="1200"/>
                        </a:spcBef>
                        <a:defRPr sz="1800"/>
                      </a:pPr>
                      <a:r>
                        <a:rPr sz="1433" b="1">
                          <a:latin typeface="Times"/>
                          <a:ea typeface="Times"/>
                          <a:cs typeface="Times"/>
                          <a:sym typeface="Times"/>
                        </a:rPr>
                        <a:t>Water</a:t>
                      </a:r>
                    </a:p>
                  </a:txBody>
                  <a:tcPr marL="12700" marR="12700" marT="12700" marB="12700" anchor="ctr" horzOverflow="overflow">
                    <a:solidFill>
                      <a:srgbClr val="EDFFD9"/>
                    </a:solidFill>
                  </a:tcPr>
                </a:tc>
                <a:tc>
                  <a:txBody>
                    <a:bodyPr/>
                    <a:lstStyle/>
                    <a:p>
                      <a:pPr algn="l" defTabSz="457200">
                        <a:lnSpc>
                          <a:spcPts val="3000"/>
                        </a:lnSpc>
                        <a:spcBef>
                          <a:spcPts val="1200"/>
                        </a:spcBef>
                        <a:defRPr sz="1800"/>
                      </a:pPr>
                      <a:r>
                        <a:rPr sz="1433" b="1">
                          <a:latin typeface="Times"/>
                          <a:ea typeface="Times"/>
                          <a:cs typeface="Times"/>
                          <a:sym typeface="Times"/>
                        </a:rPr>
                        <a:t>2.7–3.7 L</a:t>
                      </a:r>
                    </a:p>
                  </a:txBody>
                  <a:tcPr marL="12700" marR="12700" marT="12700" marB="12700" anchor="ctr" horzOverflow="overflow">
                    <a:solidFill>
                      <a:srgbClr val="EDFFD9"/>
                    </a:solidFill>
                  </a:tcPr>
                </a:tc>
                <a:tc>
                  <a:txBody>
                    <a:bodyPr/>
                    <a:lstStyle/>
                    <a:p>
                      <a:pPr algn="l" defTabSz="457200">
                        <a:lnSpc>
                          <a:spcPts val="3000"/>
                        </a:lnSpc>
                        <a:spcBef>
                          <a:spcPts val="1200"/>
                        </a:spcBef>
                        <a:defRPr sz="1800"/>
                      </a:pPr>
                      <a:r>
                        <a:rPr sz="1433" b="1">
                          <a:latin typeface="Times"/>
                          <a:ea typeface="Times"/>
                          <a:cs typeface="Times"/>
                          <a:sym typeface="Times"/>
                        </a:rPr>
                        <a:t>Solvent; coolant; dilutes and eliminates metabolic wastes; supports blood volume and pressure; reactant or product in many metabolic reactions</a:t>
                      </a:r>
                    </a:p>
                  </a:txBody>
                  <a:tcPr marL="12700" marR="12700" marT="12700" marB="12700" anchor="ctr" horzOverflow="overflow">
                    <a:solidFill>
                      <a:srgbClr val="EDFFD9"/>
                    </a:solidFill>
                  </a:tcPr>
                </a:tc>
              </a:tr>
              <a:tr h="905726">
                <a:tc>
                  <a:txBody>
                    <a:bodyPr/>
                    <a:lstStyle/>
                    <a:p>
                      <a:pPr algn="l" defTabSz="457200">
                        <a:lnSpc>
                          <a:spcPts val="3000"/>
                        </a:lnSpc>
                        <a:spcBef>
                          <a:spcPts val="1200"/>
                        </a:spcBef>
                        <a:defRPr sz="1800"/>
                      </a:pPr>
                      <a:r>
                        <a:rPr sz="1433" b="1">
                          <a:latin typeface="Times"/>
                          <a:ea typeface="Times"/>
                          <a:cs typeface="Times"/>
                          <a:sym typeface="Times"/>
                        </a:rPr>
                        <a:t>Carbohydrates</a:t>
                      </a:r>
                    </a:p>
                  </a:txBody>
                  <a:tcPr marL="12700" marR="12700" marT="12700" marB="12700" anchor="ctr" horzOverflow="overflow">
                    <a:solidFill>
                      <a:srgbClr val="EDFFD9"/>
                    </a:solidFill>
                  </a:tcPr>
                </a:tc>
                <a:tc>
                  <a:txBody>
                    <a:bodyPr/>
                    <a:lstStyle/>
                    <a:p>
                      <a:pPr algn="l" defTabSz="457200">
                        <a:lnSpc>
                          <a:spcPts val="3000"/>
                        </a:lnSpc>
                        <a:spcBef>
                          <a:spcPts val="1200"/>
                        </a:spcBef>
                        <a:defRPr sz="1800"/>
                      </a:pPr>
                      <a:r>
                        <a:rPr sz="1433" b="1" dirty="0">
                          <a:latin typeface="Times"/>
                          <a:ea typeface="Times"/>
                          <a:cs typeface="Times"/>
                          <a:sym typeface="Times"/>
                        </a:rPr>
                        <a:t>130 g</a:t>
                      </a:r>
                    </a:p>
                  </a:txBody>
                  <a:tcPr marL="12700" marR="12700" marT="12700" marB="12700" anchor="ctr" horzOverflow="overflow">
                    <a:solidFill>
                      <a:srgbClr val="EDFFD9"/>
                    </a:solidFill>
                  </a:tcPr>
                </a:tc>
                <a:tc>
                  <a:txBody>
                    <a:bodyPr/>
                    <a:lstStyle/>
                    <a:p>
                      <a:pPr algn="l" defTabSz="457200">
                        <a:lnSpc>
                          <a:spcPts val="3000"/>
                        </a:lnSpc>
                        <a:spcBef>
                          <a:spcPts val="1200"/>
                        </a:spcBef>
                        <a:defRPr sz="1800"/>
                      </a:pPr>
                      <a:r>
                        <a:rPr sz="1433" b="1" dirty="0">
                          <a:latin typeface="Times"/>
                          <a:ea typeface="Times"/>
                          <a:cs typeface="Times"/>
                          <a:sym typeface="Times"/>
                        </a:rPr>
                        <a:t>Fuel; component of glycoproteins, glycolipids, nucleic acids, and ATP; some structural functions</a:t>
                      </a:r>
                    </a:p>
                  </a:txBody>
                  <a:tcPr marL="12700" marR="12700" marT="12700" marB="12700" anchor="ctr" horzOverflow="overflow">
                    <a:solidFill>
                      <a:srgbClr val="EDFFD9"/>
                    </a:solidFill>
                  </a:tcPr>
                </a:tc>
              </a:tr>
              <a:tr h="1175402">
                <a:tc>
                  <a:txBody>
                    <a:bodyPr/>
                    <a:lstStyle/>
                    <a:p>
                      <a:pPr algn="l" defTabSz="457200">
                        <a:lnSpc>
                          <a:spcPts val="3000"/>
                        </a:lnSpc>
                        <a:spcBef>
                          <a:spcPts val="1200"/>
                        </a:spcBef>
                        <a:defRPr sz="1800"/>
                      </a:pPr>
                      <a:r>
                        <a:rPr sz="1433" b="1">
                          <a:latin typeface="Times"/>
                          <a:ea typeface="Times"/>
                          <a:cs typeface="Times"/>
                          <a:sym typeface="Times"/>
                        </a:rPr>
                        <a:t>Lipids</a:t>
                      </a:r>
                    </a:p>
                  </a:txBody>
                  <a:tcPr marL="12700" marR="12700" marT="12700" marB="12700" anchor="ctr" horzOverflow="overflow">
                    <a:solidFill>
                      <a:srgbClr val="EDFFD9"/>
                    </a:solidFill>
                  </a:tcPr>
                </a:tc>
                <a:tc>
                  <a:txBody>
                    <a:bodyPr/>
                    <a:lstStyle/>
                    <a:p>
                      <a:pPr algn="l" defTabSz="457200">
                        <a:lnSpc>
                          <a:spcPts val="3000"/>
                        </a:lnSpc>
                        <a:spcBef>
                          <a:spcPts val="1200"/>
                        </a:spcBef>
                        <a:defRPr sz="1800"/>
                      </a:pPr>
                      <a:r>
                        <a:rPr sz="1433" b="1">
                          <a:latin typeface="Times"/>
                          <a:ea typeface="Times"/>
                          <a:cs typeface="Times"/>
                          <a:sym typeface="Times"/>
                        </a:rPr>
                        <a:t>80–100 g</a:t>
                      </a:r>
                    </a:p>
                  </a:txBody>
                  <a:tcPr marL="12700" marR="12700" marT="12700" marB="12700" anchor="ctr" horzOverflow="overflow">
                    <a:solidFill>
                      <a:srgbClr val="EDFFD9"/>
                    </a:solidFill>
                  </a:tcPr>
                </a:tc>
                <a:tc>
                  <a:txBody>
                    <a:bodyPr/>
                    <a:lstStyle/>
                    <a:p>
                      <a:pPr algn="l" defTabSz="457200">
                        <a:lnSpc>
                          <a:spcPts val="3000"/>
                        </a:lnSpc>
                        <a:spcBef>
                          <a:spcPts val="1200"/>
                        </a:spcBef>
                        <a:defRPr sz="1800"/>
                      </a:pPr>
                      <a:r>
                        <a:rPr sz="1433" b="1" dirty="0">
                          <a:latin typeface="Times"/>
                          <a:ea typeface="Times"/>
                          <a:cs typeface="Times"/>
                          <a:sym typeface="Times"/>
                        </a:rPr>
                        <a:t>Fuel; plasma membrane structure; myelin sheaths of nerve fibers; hormones; </a:t>
                      </a:r>
                      <a:r>
                        <a:rPr sz="1433" b="1" dirty="0" smtClean="0">
                          <a:latin typeface="Times"/>
                          <a:ea typeface="Times"/>
                          <a:cs typeface="Times"/>
                          <a:sym typeface="Times"/>
                        </a:rPr>
                        <a:t>insulation</a:t>
                      </a:r>
                      <a:r>
                        <a:rPr sz="1433" b="1" dirty="0">
                          <a:latin typeface="Times"/>
                          <a:ea typeface="Times"/>
                          <a:cs typeface="Times"/>
                          <a:sym typeface="Times"/>
                        </a:rPr>
                        <a:t>; protective padding around organs</a:t>
                      </a:r>
                    </a:p>
                  </a:txBody>
                  <a:tcPr marL="12700" marR="12700" marT="12700" marB="12700" anchor="ctr" horzOverflow="overflow">
                    <a:solidFill>
                      <a:srgbClr val="EDFFD9"/>
                    </a:solidFill>
                  </a:tcPr>
                </a:tc>
              </a:tr>
              <a:tr h="2325252">
                <a:tc>
                  <a:txBody>
                    <a:bodyPr/>
                    <a:lstStyle/>
                    <a:p>
                      <a:pPr algn="l" defTabSz="457200">
                        <a:lnSpc>
                          <a:spcPts val="3000"/>
                        </a:lnSpc>
                        <a:spcBef>
                          <a:spcPts val="1200"/>
                        </a:spcBef>
                        <a:defRPr sz="1800"/>
                      </a:pPr>
                      <a:r>
                        <a:rPr sz="1433" b="1">
                          <a:latin typeface="Times"/>
                          <a:ea typeface="Times"/>
                          <a:cs typeface="Times"/>
                          <a:sym typeface="Times"/>
                        </a:rPr>
                        <a:t>Proteins</a:t>
                      </a:r>
                    </a:p>
                  </a:txBody>
                  <a:tcPr marL="12700" marR="12700" marT="12700" marB="12700" anchor="ctr" horzOverflow="overflow">
                    <a:solidFill>
                      <a:srgbClr val="EDFFD9"/>
                    </a:solidFill>
                  </a:tcPr>
                </a:tc>
                <a:tc>
                  <a:txBody>
                    <a:bodyPr/>
                    <a:lstStyle/>
                    <a:p>
                      <a:pPr algn="l" defTabSz="457200">
                        <a:lnSpc>
                          <a:spcPts val="3000"/>
                        </a:lnSpc>
                        <a:spcBef>
                          <a:spcPts val="1200"/>
                        </a:spcBef>
                        <a:defRPr sz="1800"/>
                      </a:pPr>
                      <a:r>
                        <a:rPr sz="1433" b="1">
                          <a:latin typeface="Times"/>
                          <a:ea typeface="Times"/>
                          <a:cs typeface="Times"/>
                          <a:sym typeface="Times"/>
                        </a:rPr>
                        <a:t>46–56 g</a:t>
                      </a:r>
                    </a:p>
                  </a:txBody>
                  <a:tcPr marL="12700" marR="12700" marT="12700" marB="12700" anchor="ctr" horzOverflow="overflow">
                    <a:solidFill>
                      <a:srgbClr val="EDFFD9"/>
                    </a:solidFill>
                  </a:tcPr>
                </a:tc>
                <a:tc>
                  <a:txBody>
                    <a:bodyPr/>
                    <a:lstStyle/>
                    <a:p>
                      <a:pPr algn="l" defTabSz="457200">
                        <a:lnSpc>
                          <a:spcPts val="3000"/>
                        </a:lnSpc>
                        <a:spcBef>
                          <a:spcPts val="1200"/>
                        </a:spcBef>
                        <a:defRPr sz="1800"/>
                      </a:pPr>
                      <a:r>
                        <a:rPr sz="1433" b="1" dirty="0">
                          <a:latin typeface="Times"/>
                          <a:ea typeface="Times"/>
                          <a:cs typeface="Times"/>
                          <a:sym typeface="Times"/>
                        </a:rPr>
                        <a:t>Muscle contraction; structure of cellular membranes and extracellular material; major component of connective tissues; enzymes; some hormones; antibodies; transport of plasma lipids; oxygen binding and transport; blood clotting; blood viscosity and </a:t>
                      </a:r>
                      <a:r>
                        <a:rPr sz="1433" b="1" dirty="0" err="1">
                          <a:latin typeface="Times"/>
                          <a:ea typeface="Times"/>
                          <a:cs typeface="Times"/>
                          <a:sym typeface="Times"/>
                        </a:rPr>
                        <a:t>osmolarity</a:t>
                      </a:r>
                      <a:r>
                        <a:rPr sz="1433" b="1" dirty="0">
                          <a:latin typeface="Times"/>
                          <a:ea typeface="Times"/>
                          <a:cs typeface="Times"/>
                          <a:sym typeface="Times"/>
                        </a:rPr>
                        <a:t>; emergency fuel</a:t>
                      </a:r>
                    </a:p>
                  </a:txBody>
                  <a:tcPr marL="12700" marR="12700" marT="12700" marB="12700" anchor="ctr" horzOverflow="overflow">
                    <a:solidFill>
                      <a:srgbClr val="EDFFD9"/>
                    </a:solidFill>
                  </a:tcPr>
                </a:tc>
              </a:tr>
            </a:tbl>
          </a:graphicData>
        </a:graphic>
      </p:graphicFrame>
      <p:pic>
        <p:nvPicPr>
          <p:cNvPr id="70" name="page621image152391232.png" descr="page621image152391232.png"/>
          <p:cNvPicPr>
            <a:picLocks noChangeAspect="1"/>
          </p:cNvPicPr>
          <p:nvPr/>
        </p:nvPicPr>
        <p:blipFill>
          <a:blip r:embed="rId2">
            <a:extLst/>
          </a:blip>
          <a:stretch>
            <a:fillRect/>
          </a:stretch>
        </p:blipFill>
        <p:spPr>
          <a:xfrm>
            <a:off x="1689100" y="1781858"/>
            <a:ext cx="203200" cy="25401"/>
          </a:xfrm>
          <a:prstGeom prst="rect">
            <a:avLst/>
          </a:prstGeom>
          <a:ln w="12700">
            <a:miter lim="400000"/>
          </a:ln>
        </p:spPr>
      </p:pic>
      <p:pic>
        <p:nvPicPr>
          <p:cNvPr id="71" name="page621image15748160.png" descr="page621image15748160.png"/>
          <p:cNvPicPr>
            <a:picLocks noChangeAspect="1"/>
          </p:cNvPicPr>
          <p:nvPr/>
        </p:nvPicPr>
        <p:blipFill>
          <a:blip r:embed="rId3">
            <a:extLst/>
          </a:blip>
          <a:stretch>
            <a:fillRect/>
          </a:stretch>
        </p:blipFill>
        <p:spPr>
          <a:xfrm>
            <a:off x="1689100" y="1781858"/>
            <a:ext cx="177800" cy="177801"/>
          </a:xfrm>
          <a:prstGeom prst="rect">
            <a:avLst/>
          </a:prstGeom>
          <a:ln w="12700">
            <a:miter lim="400000"/>
          </a:ln>
        </p:spPr>
      </p:pic>
      <p:pic>
        <p:nvPicPr>
          <p:cNvPr id="72" name="page621image15748160.png" descr="page621image15748160.png"/>
          <p:cNvPicPr>
            <a:picLocks noChangeAspect="1"/>
          </p:cNvPicPr>
          <p:nvPr/>
        </p:nvPicPr>
        <p:blipFill>
          <a:blip r:embed="rId3">
            <a:extLst/>
          </a:blip>
          <a:stretch>
            <a:fillRect/>
          </a:stretch>
        </p:blipFill>
        <p:spPr>
          <a:xfrm>
            <a:off x="1689100" y="1781858"/>
            <a:ext cx="177800" cy="177801"/>
          </a:xfrm>
          <a:prstGeom prst="rect">
            <a:avLst/>
          </a:prstGeom>
          <a:ln w="127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318" y="583584"/>
            <a:ext cx="8284192" cy="5816977"/>
          </a:xfrm>
          <a:prstGeom prst="rect">
            <a:avLst/>
          </a:prstGeom>
        </p:spPr>
        <p:txBody>
          <a:bodyPr wrap="square">
            <a:spAutoFit/>
          </a:bodyPr>
          <a:lstStyle/>
          <a:p>
            <a:pPr>
              <a:defRPr>
                <a:solidFill>
                  <a:srgbClr val="FFFFFF"/>
                </a:solidFill>
              </a:defRPr>
            </a:pPr>
            <a:r>
              <a:rPr lang="en-US" sz="2400" dirty="0">
                <a:solidFill>
                  <a:schemeClr val="tx1"/>
                </a:solidFill>
              </a:rPr>
              <a:t>Hyperthermia is characterized by heat cramps, heat exhaustion, and heatstroke. </a:t>
            </a:r>
          </a:p>
          <a:p>
            <a:pPr>
              <a:defRPr>
                <a:solidFill>
                  <a:srgbClr val="FFFFFF"/>
                </a:solidFill>
              </a:defRPr>
            </a:pPr>
            <a:r>
              <a:rPr lang="en-US" sz="2400" b="1" dirty="0">
                <a:solidFill>
                  <a:schemeClr val="tx1"/>
                </a:solidFill>
              </a:rPr>
              <a:t>Heat cramps </a:t>
            </a:r>
            <a:r>
              <a:rPr lang="en-US" sz="2400" dirty="0">
                <a:solidFill>
                  <a:schemeClr val="tx1"/>
                </a:solidFill>
              </a:rPr>
              <a:t>are painful muscle spasms that result from excessive electrolyte loss in the sweat. They occur especially when a person begins to relax after strenuous exertion and heavy sweating. </a:t>
            </a:r>
          </a:p>
          <a:p>
            <a:pPr>
              <a:defRPr>
                <a:solidFill>
                  <a:srgbClr val="FFFFFF"/>
                </a:solidFill>
              </a:defRPr>
            </a:pPr>
            <a:r>
              <a:rPr lang="en-US" sz="2400" b="1" dirty="0">
                <a:solidFill>
                  <a:schemeClr val="tx1"/>
                </a:solidFill>
              </a:rPr>
              <a:t>Heat exhaustion </a:t>
            </a:r>
            <a:r>
              <a:rPr lang="en-US" sz="2400" dirty="0">
                <a:solidFill>
                  <a:schemeClr val="tx1"/>
                </a:solidFill>
              </a:rPr>
              <a:t>results from more severe water and electrolyte loss and is characterized by low blood pressure, dizziness, vomiting, and sometimes fainting. </a:t>
            </a:r>
          </a:p>
          <a:p>
            <a:pPr>
              <a:defRPr>
                <a:solidFill>
                  <a:srgbClr val="FFFFFF"/>
                </a:solidFill>
              </a:defRPr>
            </a:pPr>
            <a:r>
              <a:rPr lang="en-US" sz="2400" b="1" dirty="0">
                <a:solidFill>
                  <a:schemeClr val="tx1"/>
                </a:solidFill>
              </a:rPr>
              <a:t>Heatstroke (sunstroke) </a:t>
            </a:r>
            <a:r>
              <a:rPr lang="en-US" sz="2400" dirty="0">
                <a:solidFill>
                  <a:schemeClr val="tx1"/>
                </a:solidFill>
              </a:rPr>
              <a:t>occurs when the core body tempera- </a:t>
            </a:r>
            <a:r>
              <a:rPr lang="en-US" sz="2400" dirty="0" err="1">
                <a:solidFill>
                  <a:schemeClr val="tx1"/>
                </a:solidFill>
              </a:rPr>
              <a:t>ture</a:t>
            </a:r>
            <a:r>
              <a:rPr lang="en-US" sz="2400" dirty="0">
                <a:solidFill>
                  <a:schemeClr val="tx1"/>
                </a:solidFill>
              </a:rPr>
              <a:t> is over 40°C (104°F); the skin is hot and dry; and the subject exhibits nervous system dysfunctions such as delirium, convulsions, or coma. It is also accompanied by tachycardia, hyperventilation, inflammation, and </a:t>
            </a:r>
            <a:r>
              <a:rPr lang="en-US" sz="2400" dirty="0" err="1">
                <a:solidFill>
                  <a:schemeClr val="tx1"/>
                </a:solidFill>
              </a:rPr>
              <a:t>multiorgan</a:t>
            </a:r>
            <a:r>
              <a:rPr lang="en-US" sz="2400" dirty="0">
                <a:solidFill>
                  <a:schemeClr val="tx1"/>
                </a:solidFill>
              </a:rPr>
              <a:t> dysfunction; it is often fatal. </a:t>
            </a:r>
          </a:p>
          <a:p>
            <a:pPr>
              <a:defRPr>
                <a:solidFill>
                  <a:srgbClr val="FFFFFF"/>
                </a:solidFill>
              </a:defRPr>
            </a:pPr>
            <a:endParaRPr lang="en-US" sz="1200" dirty="0"/>
          </a:p>
        </p:txBody>
      </p:sp>
    </p:spTree>
    <p:extLst>
      <p:ext uri="{BB962C8B-B14F-4D97-AF65-F5344CB8AC3E}">
        <p14:creationId xmlns:p14="http://schemas.microsoft.com/office/powerpoint/2010/main" val="19216707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arbohydrates"/>
          <p:cNvSpPr txBox="1"/>
          <p:nvPr/>
        </p:nvSpPr>
        <p:spPr>
          <a:xfrm>
            <a:off x="3004624" y="164124"/>
            <a:ext cx="2944745" cy="897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lnSpc>
                <a:spcPts val="6200"/>
              </a:lnSpc>
              <a:spcBef>
                <a:spcPts val="1200"/>
              </a:spcBef>
              <a:defRPr sz="3366" b="1">
                <a:solidFill>
                  <a:srgbClr val="005266"/>
                </a:solidFill>
                <a:latin typeface="Times"/>
                <a:ea typeface="Times"/>
                <a:cs typeface="Times"/>
                <a:sym typeface="Times"/>
              </a:defRPr>
            </a:lvl1pPr>
          </a:lstStyle>
          <a:p>
            <a:r>
              <a:rPr dirty="0"/>
              <a:t>Carbohydrates </a:t>
            </a:r>
            <a:endParaRPr b="0" dirty="0">
              <a:solidFill>
                <a:srgbClr val="000000"/>
              </a:solidFill>
            </a:endParaRPr>
          </a:p>
        </p:txBody>
      </p:sp>
      <p:sp>
        <p:nvSpPr>
          <p:cNvPr id="76" name="Carbohydrates—sugars and starch—serve primarily as fuel for cellular work and are required in greater amounts than any other nutrient except water.…"/>
          <p:cNvSpPr txBox="1"/>
          <p:nvPr/>
        </p:nvSpPr>
        <p:spPr>
          <a:xfrm>
            <a:off x="776854" y="1084933"/>
            <a:ext cx="7400287" cy="4129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ts val="3800"/>
              </a:lnSpc>
              <a:spcBef>
                <a:spcPts val="1200"/>
              </a:spcBef>
              <a:defRPr sz="1933">
                <a:latin typeface="Times"/>
                <a:ea typeface="Times"/>
                <a:cs typeface="Times"/>
                <a:sym typeface="Times"/>
              </a:defRPr>
            </a:pPr>
            <a:r>
              <a:rPr b="1" dirty="0"/>
              <a:t>Carbohydrates</a:t>
            </a:r>
            <a:r>
              <a:rPr dirty="0"/>
              <a:t>—</a:t>
            </a:r>
            <a:r>
              <a:rPr b="1" dirty="0"/>
              <a:t>sugars and starch</a:t>
            </a:r>
            <a:r>
              <a:rPr dirty="0"/>
              <a:t>—serve primarily as fuel for cellular work and are required in greater amounts than any other nutrient except </a:t>
            </a:r>
            <a:r>
              <a:rPr lang="en-US" dirty="0" smtClean="0"/>
              <a:t>for </a:t>
            </a:r>
            <a:r>
              <a:rPr dirty="0" smtClean="0"/>
              <a:t>water</a:t>
            </a:r>
            <a:r>
              <a:rPr dirty="0"/>
              <a:t>. </a:t>
            </a:r>
          </a:p>
          <a:p>
            <a:pPr defTabSz="457200">
              <a:lnSpc>
                <a:spcPts val="3800"/>
              </a:lnSpc>
              <a:spcBef>
                <a:spcPts val="1200"/>
              </a:spcBef>
              <a:defRPr sz="1933">
                <a:latin typeface="Times"/>
                <a:ea typeface="Times"/>
                <a:cs typeface="Times"/>
                <a:sym typeface="Times"/>
              </a:defRPr>
            </a:pPr>
            <a:endParaRPr dirty="0"/>
          </a:p>
          <a:p>
            <a:pPr defTabSz="457200">
              <a:lnSpc>
                <a:spcPts val="3800"/>
              </a:lnSpc>
              <a:spcBef>
                <a:spcPts val="1200"/>
              </a:spcBef>
              <a:defRPr sz="1933">
                <a:latin typeface="Times"/>
                <a:ea typeface="Times"/>
                <a:cs typeface="Times"/>
                <a:sym typeface="Times"/>
              </a:defRPr>
            </a:pPr>
            <a:r>
              <a:rPr dirty="0"/>
              <a:t>The brain alone consumes about 120 g of glucose per day. </a:t>
            </a:r>
          </a:p>
          <a:p>
            <a:pPr defTabSz="457200">
              <a:lnSpc>
                <a:spcPts val="3800"/>
              </a:lnSpc>
              <a:spcBef>
                <a:spcPts val="1200"/>
              </a:spcBef>
              <a:defRPr sz="1933">
                <a:latin typeface="Times"/>
                <a:ea typeface="Times"/>
                <a:cs typeface="Times"/>
                <a:sym typeface="Times"/>
              </a:defRPr>
            </a:pPr>
            <a:endParaRPr dirty="0"/>
          </a:p>
          <a:p>
            <a:pPr defTabSz="457200">
              <a:lnSpc>
                <a:spcPts val="3800"/>
              </a:lnSpc>
              <a:spcBef>
                <a:spcPts val="1200"/>
              </a:spcBef>
              <a:defRPr sz="1933">
                <a:latin typeface="Times"/>
                <a:ea typeface="Times"/>
                <a:cs typeface="Times"/>
                <a:sym typeface="Times"/>
              </a:defRPr>
            </a:pPr>
            <a:r>
              <a:rPr dirty="0"/>
              <a:t>Carbohydrates also serve as a structural component of other molecules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cNvSpPr txBox="1">
            <a:spLocks noGrp="1"/>
          </p:cNvSpPr>
          <p:nvPr>
            <p:ph type="sldNum" sz="quarter" idx="4294967295"/>
          </p:nvPr>
        </p:nvSpPr>
        <p:spPr>
          <a:xfrm>
            <a:off x="8940978" y="6324600"/>
            <a:ext cx="203022"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lstStyle>
            <a:lvl1pPr defTabSz="914400">
              <a:defRPr sz="1400" b="1">
                <a:solidFill>
                  <a:srgbClr val="000000"/>
                </a:solidFill>
              </a:defRPr>
            </a:lvl1pPr>
          </a:lstStyle>
          <a:p>
            <a:fld id="{86CB4B4D-7CA3-9044-876B-883B54F8677D}" type="slidenum">
              <a:t>8</a:t>
            </a:fld>
            <a:endParaRPr/>
          </a:p>
        </p:txBody>
      </p:sp>
      <p:sp>
        <p:nvSpPr>
          <p:cNvPr id="79" name="Line"/>
          <p:cNvSpPr/>
          <p:nvPr/>
        </p:nvSpPr>
        <p:spPr>
          <a:xfrm flipV="1">
            <a:off x="1184274" y="4295774"/>
            <a:ext cx="119065" cy="850902"/>
          </a:xfrm>
          <a:prstGeom prst="line">
            <a:avLst/>
          </a:prstGeom>
          <a:ln w="19050">
            <a:solidFill>
              <a:srgbClr val="FFFFFF"/>
            </a:solidFill>
          </a:ln>
        </p:spPr>
        <p:txBody>
          <a:bodyPr lIns="45718" tIns="45718" rIns="45718" bIns="45718"/>
          <a:lstStyle/>
          <a:p>
            <a:endParaRPr/>
          </a:p>
        </p:txBody>
      </p:sp>
      <p:sp>
        <p:nvSpPr>
          <p:cNvPr id="80" name="Line"/>
          <p:cNvSpPr/>
          <p:nvPr/>
        </p:nvSpPr>
        <p:spPr>
          <a:xfrm>
            <a:off x="1057275" y="3171825"/>
            <a:ext cx="1073150" cy="1168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32" y="0"/>
                </a:lnTo>
                <a:lnTo>
                  <a:pt x="21600" y="21600"/>
                </a:lnTo>
              </a:path>
            </a:pathLst>
          </a:custGeom>
          <a:ln w="19050">
            <a:solidFill>
              <a:srgbClr val="FFFFFF"/>
            </a:solidFill>
          </a:ln>
        </p:spPr>
        <p:txBody>
          <a:bodyPr lIns="45718" tIns="45718" rIns="45718" bIns="45718"/>
          <a:lstStyle/>
          <a:p>
            <a:pPr>
              <a:defRPr sz="1400"/>
            </a:pPr>
            <a:endParaRPr/>
          </a:p>
        </p:txBody>
      </p:sp>
      <p:sp>
        <p:nvSpPr>
          <p:cNvPr id="81" name="Line"/>
          <p:cNvSpPr/>
          <p:nvPr/>
        </p:nvSpPr>
        <p:spPr>
          <a:xfrm>
            <a:off x="1020762" y="3719512"/>
            <a:ext cx="557213" cy="7350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98" y="0"/>
                </a:lnTo>
                <a:lnTo>
                  <a:pt x="21600" y="21600"/>
                </a:lnTo>
              </a:path>
            </a:pathLst>
          </a:custGeom>
          <a:ln w="19050">
            <a:solidFill>
              <a:srgbClr val="FFFFFF"/>
            </a:solidFill>
          </a:ln>
        </p:spPr>
        <p:txBody>
          <a:bodyPr lIns="45718" tIns="45718" rIns="45718" bIns="45718"/>
          <a:lstStyle/>
          <a:p>
            <a:pPr>
              <a:defRPr sz="1400"/>
            </a:pPr>
            <a:endParaRPr/>
          </a:p>
        </p:txBody>
      </p:sp>
      <p:sp>
        <p:nvSpPr>
          <p:cNvPr id="82" name="Line"/>
          <p:cNvSpPr/>
          <p:nvPr/>
        </p:nvSpPr>
        <p:spPr>
          <a:xfrm>
            <a:off x="1060450" y="3543300"/>
            <a:ext cx="528638" cy="747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5" y="0"/>
                </a:lnTo>
                <a:lnTo>
                  <a:pt x="21600" y="21600"/>
                </a:lnTo>
              </a:path>
            </a:pathLst>
          </a:custGeom>
          <a:ln w="19050">
            <a:solidFill>
              <a:srgbClr val="FFFFFF"/>
            </a:solidFill>
          </a:ln>
        </p:spPr>
        <p:txBody>
          <a:bodyPr lIns="45718" tIns="45718" rIns="45718" bIns="45718"/>
          <a:lstStyle/>
          <a:p>
            <a:pPr>
              <a:defRPr sz="1400"/>
            </a:pPr>
            <a:endParaRPr/>
          </a:p>
        </p:txBody>
      </p:sp>
      <p:sp>
        <p:nvSpPr>
          <p:cNvPr id="83" name="Line"/>
          <p:cNvSpPr/>
          <p:nvPr/>
        </p:nvSpPr>
        <p:spPr>
          <a:xfrm>
            <a:off x="1323975" y="3344862"/>
            <a:ext cx="534988" cy="9366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08" y="0"/>
                </a:lnTo>
                <a:lnTo>
                  <a:pt x="21600" y="21600"/>
                </a:lnTo>
              </a:path>
            </a:pathLst>
          </a:custGeom>
          <a:ln w="19050">
            <a:solidFill>
              <a:srgbClr val="FFFFFF"/>
            </a:solidFill>
          </a:ln>
        </p:spPr>
        <p:txBody>
          <a:bodyPr lIns="45718" tIns="45718" rIns="45718" bIns="45718"/>
          <a:lstStyle/>
          <a:p>
            <a:pPr>
              <a:defRPr sz="1400"/>
            </a:pPr>
            <a:endParaRPr/>
          </a:p>
        </p:txBody>
      </p:sp>
      <p:sp>
        <p:nvSpPr>
          <p:cNvPr id="84" name="Line"/>
          <p:cNvSpPr/>
          <p:nvPr/>
        </p:nvSpPr>
        <p:spPr>
          <a:xfrm>
            <a:off x="4370387" y="1647825"/>
            <a:ext cx="642940" cy="0"/>
          </a:xfrm>
          <a:prstGeom prst="line">
            <a:avLst/>
          </a:prstGeom>
          <a:ln w="19050">
            <a:solidFill>
              <a:srgbClr val="FFFFFF"/>
            </a:solidFill>
          </a:ln>
        </p:spPr>
        <p:txBody>
          <a:bodyPr lIns="45718" tIns="45718" rIns="45718" bIns="45718"/>
          <a:lstStyle/>
          <a:p>
            <a:endParaRPr/>
          </a:p>
        </p:txBody>
      </p:sp>
      <p:sp>
        <p:nvSpPr>
          <p:cNvPr id="85" name="Dietary carbohydrates:"/>
          <p:cNvSpPr txBox="1"/>
          <p:nvPr/>
        </p:nvSpPr>
        <p:spPr>
          <a:xfrm>
            <a:off x="2780022" y="792801"/>
            <a:ext cx="3781761" cy="484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sz="2600" b="1"/>
              <a:t>Dietary carbohydrates:</a:t>
            </a:r>
            <a:r>
              <a:t> </a:t>
            </a:r>
          </a:p>
        </p:txBody>
      </p:sp>
      <p:sp>
        <p:nvSpPr>
          <p:cNvPr id="86" name="-Polysaccharides (complex…"/>
          <p:cNvSpPr txBox="1"/>
          <p:nvPr/>
        </p:nvSpPr>
        <p:spPr>
          <a:xfrm>
            <a:off x="791047" y="1520823"/>
            <a:ext cx="3900810" cy="12616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-Polysaccharides (complex   </a:t>
            </a:r>
          </a:p>
          <a:p>
            <a:r>
              <a:rPr dirty="0"/>
              <a:t> carbohydrates), </a:t>
            </a:r>
          </a:p>
          <a:p>
            <a:r>
              <a:rPr dirty="0"/>
              <a:t>-disaccharides, </a:t>
            </a:r>
          </a:p>
          <a:p>
            <a:r>
              <a:rPr dirty="0"/>
              <a:t>-and monosaccharides. </a:t>
            </a:r>
          </a:p>
        </p:txBody>
      </p:sp>
      <p:sp>
        <p:nvSpPr>
          <p:cNvPr id="87" name="Starch is significant polysaccharide nutrient…"/>
          <p:cNvSpPr txBox="1"/>
          <p:nvPr/>
        </p:nvSpPr>
        <p:spPr>
          <a:xfrm>
            <a:off x="864297" y="3387724"/>
            <a:ext cx="6184876" cy="677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b="1" dirty="0"/>
              <a:t>Starch</a:t>
            </a:r>
            <a:r>
              <a:rPr dirty="0"/>
              <a:t> is significant polysaccharide nutrient</a:t>
            </a:r>
          </a:p>
          <a:p>
            <a:r>
              <a:rPr b="1" dirty="0"/>
              <a:t>Cellulose</a:t>
            </a:r>
            <a:r>
              <a:rPr dirty="0"/>
              <a:t> is also an important dietary polysaccharide.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tarch and disaccharides:…"/>
          <p:cNvSpPr txBox="1"/>
          <p:nvPr/>
        </p:nvSpPr>
        <p:spPr>
          <a:xfrm>
            <a:off x="687151" y="372316"/>
            <a:ext cx="8070727" cy="52116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b="1"/>
            </a:pPr>
            <a:r>
              <a:rPr dirty="0"/>
              <a:t>Starch and disaccharides:</a:t>
            </a:r>
          </a:p>
          <a:p>
            <a:r>
              <a:rPr dirty="0"/>
              <a:t>Consist  of three monosaccharides: </a:t>
            </a:r>
          </a:p>
          <a:p>
            <a:r>
              <a:rPr b="1" dirty="0"/>
              <a:t>glucose, </a:t>
            </a:r>
          </a:p>
          <a:p>
            <a:r>
              <a:rPr b="1" dirty="0"/>
              <a:t>fructose, </a:t>
            </a:r>
          </a:p>
          <a:p>
            <a:r>
              <a:rPr dirty="0"/>
              <a:t>and </a:t>
            </a:r>
            <a:r>
              <a:rPr b="1" dirty="0"/>
              <a:t>galactose.</a:t>
            </a:r>
          </a:p>
          <a:p>
            <a:endParaRPr b="1" dirty="0"/>
          </a:p>
          <a:p>
            <a:r>
              <a:rPr b="1" dirty="0"/>
              <a:t>Glucose</a:t>
            </a:r>
            <a:r>
              <a:rPr dirty="0"/>
              <a:t> is the only monosaccharide present in the blood in significant quantity and is therefore known as blood sugar.</a:t>
            </a:r>
          </a:p>
          <a:p>
            <a:endParaRPr dirty="0"/>
          </a:p>
          <a:p>
            <a:r>
              <a:rPr dirty="0"/>
              <a:t>Its concentration is normally maintained at 70 to 110 mg/</a:t>
            </a:r>
            <a:r>
              <a:rPr dirty="0" err="1"/>
              <a:t>dL</a:t>
            </a:r>
            <a:r>
              <a:rPr dirty="0"/>
              <a:t> in peripheral venous blood. </a:t>
            </a:r>
          </a:p>
          <a:p>
            <a:endParaRPr dirty="0"/>
          </a:p>
          <a:p>
            <a:r>
              <a:rPr dirty="0"/>
              <a:t>This level is precisely regulated by insulin and glucagon.</a:t>
            </a:r>
          </a:p>
          <a:p>
            <a:endParaRPr dirty="0"/>
          </a:p>
          <a:p>
            <a:pPr defTabSz="457200">
              <a:lnSpc>
                <a:spcPts val="3800"/>
              </a:lnSpc>
              <a:spcBef>
                <a:spcPts val="1200"/>
              </a:spcBef>
              <a:defRPr sz="1933">
                <a:latin typeface="Times"/>
                <a:ea typeface="Times"/>
                <a:cs typeface="Times"/>
                <a:sym typeface="Times"/>
              </a:defRPr>
            </a:pPr>
            <a:r>
              <a:rPr dirty="0"/>
              <a:t>Brief period of </a:t>
            </a:r>
            <a:r>
              <a:rPr b="1" dirty="0"/>
              <a:t>hypoglycemia </a:t>
            </a:r>
            <a:r>
              <a:rPr dirty="0"/>
              <a:t>(glucose deficiency) causes nervous system disturbances felt as weakness or dizziness. </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1F1F1"/>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287</TotalTime>
  <Words>3932</Words>
  <Application>Microsoft Office PowerPoint</Application>
  <PresentationFormat>Экран (4:3)</PresentationFormat>
  <Paragraphs>363</Paragraphs>
  <Slides>60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60</vt:i4>
      </vt:variant>
    </vt:vector>
  </HeadingPairs>
  <TitlesOfParts>
    <vt:vector size="68" baseType="lpstr">
      <vt:lpstr>Arial</vt:lpstr>
      <vt:lpstr>Georgia</vt:lpstr>
      <vt:lpstr>Helvetica</vt:lpstr>
      <vt:lpstr>Lucida Grande</vt:lpstr>
      <vt:lpstr>Times</vt:lpstr>
      <vt:lpstr>Times New Roman</vt:lpstr>
      <vt:lpstr>Trebuchet MS</vt:lpstr>
      <vt:lpstr>White</vt:lpstr>
      <vt:lpstr>Презентация PowerPoint</vt:lpstr>
      <vt:lpstr>LEARNING OUTCOMES</vt:lpstr>
      <vt:lpstr>Презентация PowerPoint</vt:lpstr>
      <vt:lpstr>Nutrients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Case Review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HP</cp:lastModifiedBy>
  <cp:revision>17</cp:revision>
  <dcterms:modified xsi:type="dcterms:W3CDTF">2020-09-15T12:11:03Z</dcterms:modified>
</cp:coreProperties>
</file>